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62" r:id="rId3"/>
  </p:sldMasterIdLst>
  <p:notesMasterIdLst>
    <p:notesMasterId r:id="rId62"/>
  </p:notesMasterIdLst>
  <p:sldIdLst>
    <p:sldId id="337" r:id="rId4"/>
    <p:sldId id="416" r:id="rId5"/>
    <p:sldId id="425" r:id="rId6"/>
    <p:sldId id="428" r:id="rId7"/>
    <p:sldId id="429" r:id="rId8"/>
    <p:sldId id="340" r:id="rId9"/>
    <p:sldId id="341" r:id="rId10"/>
    <p:sldId id="432" r:id="rId11"/>
    <p:sldId id="433" r:id="rId12"/>
    <p:sldId id="434" r:id="rId13"/>
    <p:sldId id="489" r:id="rId14"/>
    <p:sldId id="436" r:id="rId15"/>
    <p:sldId id="487" r:id="rId16"/>
    <p:sldId id="486" r:id="rId17"/>
    <p:sldId id="439" r:id="rId18"/>
    <p:sldId id="440" r:id="rId19"/>
    <p:sldId id="441" r:id="rId20"/>
    <p:sldId id="442" r:id="rId21"/>
    <p:sldId id="443" r:id="rId22"/>
    <p:sldId id="445" r:id="rId23"/>
    <p:sldId id="446" r:id="rId24"/>
    <p:sldId id="491" r:id="rId25"/>
    <p:sldId id="448" r:id="rId26"/>
    <p:sldId id="449" r:id="rId27"/>
    <p:sldId id="450" r:id="rId28"/>
    <p:sldId id="451" r:id="rId29"/>
    <p:sldId id="452" r:id="rId30"/>
    <p:sldId id="453" r:id="rId31"/>
    <p:sldId id="455" r:id="rId32"/>
    <p:sldId id="456" r:id="rId33"/>
    <p:sldId id="457" r:id="rId34"/>
    <p:sldId id="458" r:id="rId35"/>
    <p:sldId id="459" r:id="rId36"/>
    <p:sldId id="461" r:id="rId37"/>
    <p:sldId id="460" r:id="rId38"/>
    <p:sldId id="462" r:id="rId39"/>
    <p:sldId id="463" r:id="rId40"/>
    <p:sldId id="464" r:id="rId41"/>
    <p:sldId id="465" r:id="rId42"/>
    <p:sldId id="466" r:id="rId43"/>
    <p:sldId id="467" r:id="rId44"/>
    <p:sldId id="468" r:id="rId45"/>
    <p:sldId id="469" r:id="rId46"/>
    <p:sldId id="470" r:id="rId47"/>
    <p:sldId id="471" r:id="rId48"/>
    <p:sldId id="472" r:id="rId49"/>
    <p:sldId id="473" r:id="rId50"/>
    <p:sldId id="474" r:id="rId51"/>
    <p:sldId id="475" r:id="rId52"/>
    <p:sldId id="476" r:id="rId53"/>
    <p:sldId id="477" r:id="rId54"/>
    <p:sldId id="478" r:id="rId55"/>
    <p:sldId id="479" r:id="rId56"/>
    <p:sldId id="480" r:id="rId57"/>
    <p:sldId id="481" r:id="rId58"/>
    <p:sldId id="482" r:id="rId59"/>
    <p:sldId id="415" r:id="rId60"/>
    <p:sldId id="492" r:id="rId61"/>
  </p:sldIdLst>
  <p:sldSz cx="9144000" cy="6858000" type="screen4x3"/>
  <p:notesSz cx="7102475" cy="93884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D4CDFA"/>
    <a:srgbClr val="009644"/>
    <a:srgbClr val="C6C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2EA757-0461-4DEC-8AF2-49F0699DE8B6}" v="1" dt="2018-12-07T03:19:22.0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3" autoAdjust="0"/>
    <p:restoredTop sz="94660"/>
  </p:normalViewPr>
  <p:slideViewPr>
    <p:cSldViewPr>
      <p:cViewPr varScale="1">
        <p:scale>
          <a:sx n="90" d="100"/>
          <a:sy n="90" d="100"/>
        </p:scale>
        <p:origin x="108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ry Bradley" userId="67631ef6f7de5316" providerId="LiveId" clId="{E32EA757-0461-4DEC-8AF2-49F0699DE8B6}"/>
    <pc:docChg chg="addSld delSld modSld">
      <pc:chgData name="Larry Bradley" userId="67631ef6f7de5316" providerId="LiveId" clId="{E32EA757-0461-4DEC-8AF2-49F0699DE8B6}" dt="2018-12-07T03:19:28.437" v="1" actId="2696"/>
      <pc:docMkLst>
        <pc:docMk/>
      </pc:docMkLst>
      <pc:sldChg chg="del">
        <pc:chgData name="Larry Bradley" userId="67631ef6f7de5316" providerId="LiveId" clId="{E32EA757-0461-4DEC-8AF2-49F0699DE8B6}" dt="2018-12-07T03:19:28.437" v="1" actId="2696"/>
        <pc:sldMkLst>
          <pc:docMk/>
          <pc:sldMk cId="1330823851" sldId="483"/>
        </pc:sldMkLst>
      </pc:sldChg>
      <pc:sldChg chg="add">
        <pc:chgData name="Larry Bradley" userId="67631ef6f7de5316" providerId="LiveId" clId="{E32EA757-0461-4DEC-8AF2-49F0699DE8B6}" dt="2018-12-07T03:19:22.026" v="0"/>
        <pc:sldMkLst>
          <pc:docMk/>
          <pc:sldMk cId="1305571084" sldId="4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2189898-479A-41C4-807F-AC4FB5E8F902}" type="datetimeFigureOut">
              <a:rPr lang="en-US"/>
              <a:pPr>
                <a:defRPr/>
              </a:pPr>
              <a:t>3/6/2019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459288"/>
            <a:ext cx="5683250" cy="4224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6988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916988"/>
            <a:ext cx="3078163" cy="469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A2F36CB3-5D58-4911-BB1E-43AD58940A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23F1890-3089-4829-B934-45EB56341800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632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52BEADC-8ACD-4AFD-A491-E728F2FC0A89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Correct Answer:  (D) Current  Page 3-1</a:t>
            </a:r>
          </a:p>
        </p:txBody>
      </p:sp>
    </p:spTree>
    <p:extLst>
      <p:ext uri="{BB962C8B-B14F-4D97-AF65-F5344CB8AC3E}">
        <p14:creationId xmlns:p14="http://schemas.microsoft.com/office/powerpoint/2010/main" val="2793411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52BEADC-8ACD-4AFD-A491-E728F2FC0A89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Correct Answer:  (D) Current  Page 3-1</a:t>
            </a:r>
          </a:p>
        </p:txBody>
      </p:sp>
    </p:spTree>
    <p:extLst>
      <p:ext uri="{BB962C8B-B14F-4D97-AF65-F5344CB8AC3E}">
        <p14:creationId xmlns:p14="http://schemas.microsoft.com/office/powerpoint/2010/main" val="2802095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52BEADC-8ACD-4AFD-A491-E728F2FC0A89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Correct Answer:  (D) Current  Page 3-1</a:t>
            </a:r>
          </a:p>
        </p:txBody>
      </p:sp>
    </p:spTree>
    <p:extLst>
      <p:ext uri="{BB962C8B-B14F-4D97-AF65-F5344CB8AC3E}">
        <p14:creationId xmlns:p14="http://schemas.microsoft.com/office/powerpoint/2010/main" val="3701310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186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52BEADC-8ACD-4AFD-A491-E728F2FC0A89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Correct Answer:  (D) Current  Page 3-1</a:t>
            </a:r>
          </a:p>
        </p:txBody>
      </p:sp>
    </p:spTree>
    <p:extLst>
      <p:ext uri="{BB962C8B-B14F-4D97-AF65-F5344CB8AC3E}">
        <p14:creationId xmlns:p14="http://schemas.microsoft.com/office/powerpoint/2010/main" val="2998520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1A425C-20B5-42EE-9571-1EA7BCFFD9E6}" type="datetime1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2017 MDARC/SATERN Technician License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21DCC-C9F2-4ADA-8B49-3795D9BF1E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9961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DB568-7279-49CF-BB92-ED49523BCEBF}" type="datetime1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2017 MDARC/SATERN Technician License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2C46E-7E79-48CF-BFCC-FB57A8DEA8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157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592BC5-E96A-4EB7-90D2-0E3AA5A5238F}" type="datetime1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2017 MDARC/SATERN Technician License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C894D3-782A-44F3-BB6E-5EDBB74ADA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9872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033EC6-EB21-4C55-8B11-C6013C67402E}" type="datetime1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3/6/2019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2017 MDARC/SATERN Technician License Course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D125C1-1FD9-4EB5-B167-E56EFCE6963C}" type="slidenum"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31979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MDARC/SATERN 2017 Technician License Course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F7CCFA-13C8-4453-9B14-FB2A43EC8015}" type="slidenum"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059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DEBA28-479B-4EE8-AE77-EA8AE1120E95}" type="datetime1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2017 MDARC/SATERN Technician License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021794-F242-4954-A3AE-370F4E744F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2004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9FC558-06E3-459C-BC79-CF35F1504DAF}" type="datetime1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2017 MDARC/SATERN Technician License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1D8108-A245-4F71-816B-555FA90594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9731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7924E1-8399-451D-BF28-69C09D1B75BB}" type="datetime1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2017 MDARC/SATERN Technician License Course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05AE3D-26CE-43CA-B61C-A94422C003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7143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49F407-742F-4D94-9289-A0DD18A7C605}" type="datetime1">
              <a:rPr lang="en-US" smtClean="0"/>
              <a:t>3/6/2019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2017 MDARC/SATERN Technician License Course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3E83B4-4A83-4B94-8DE5-3B592F53C8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2686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0AA1B-A23B-4742-B661-B881D0A903ED}" type="datetime1">
              <a:rPr lang="en-US" smtClean="0"/>
              <a:t>3/6/2019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2017 MDARC/SATERN Technician License Course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0DB8A1-105B-4253-9118-2A6FB23527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43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F91120-CB2E-4378-9DF0-220CB68512C4}" type="datetime1">
              <a:rPr lang="en-US" smtClean="0"/>
              <a:t>3/6/2019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2017 MDARC/SATERN Technician License Course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359116-C71B-4922-8548-76EB4A2A03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7393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92BB9B-B690-4DEE-AFEE-87B26EE33C23}" type="datetime1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2017 MDARC/SATERN Technician License Course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3BDFCA-2E66-488E-80DC-B5B19C7BEA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867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C37402-3D7A-4DB8-A643-98FFC2068D50}" type="datetime1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2017 MDARC/SATERN Technician License Course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1AE996-B8FA-486A-9C74-58F12A3048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7758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3582A4C-C833-45FF-B139-C7462FF4EB4D}" type="datetime1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2017 MDARC/SATERN Technician License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6D95ECB-8AD0-4AAA-812D-ABFB36E367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260350"/>
            <a:ext cx="8642350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706563"/>
            <a:ext cx="8642350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211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14BA0704-2322-469E-88E1-DB24456894E4}" type="datetime1">
              <a:rPr lang="en-US" smtClean="0"/>
              <a:t>3/6/2019</a:t>
            </a:fld>
            <a:endParaRPr lang="en-US"/>
          </a:p>
        </p:txBody>
      </p:sp>
      <p:sp>
        <p:nvSpPr>
          <p:cNvPr id="2211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2017 MDARC/SATERN Technician License Course</a:t>
            </a:r>
          </a:p>
        </p:txBody>
      </p:sp>
      <p:sp>
        <p:nvSpPr>
          <p:cNvPr id="2211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046FE86-BF9F-4E00-BE96-C9FFC02B4B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178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1515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1515"/>
        </a:buClr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1515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1515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1515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1515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1515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1515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1515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260350"/>
            <a:ext cx="86423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706563"/>
            <a:ext cx="864235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211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11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/>
              <a:t>MDARC/SATERN 2017 Technician License Course</a:t>
            </a:r>
          </a:p>
        </p:txBody>
      </p:sp>
      <p:sp>
        <p:nvSpPr>
          <p:cNvPr id="2211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78BAE74-ABC3-4BAE-BF79-8747B07F07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084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1515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1515"/>
        </a:buClr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1515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1515"/>
        </a:buClr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1515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1515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1515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1515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1515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5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gif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 eaLnBrk="1" hangingPunct="1"/>
            <a:r>
              <a:rPr lang="en-US" altLang="en-US" sz="4400" b="1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Chapter 3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00600"/>
          </a:xfrm>
          <a:gradFill>
            <a:gsLst>
              <a:gs pos="15000">
                <a:srgbClr val="FFFF00"/>
              </a:gs>
              <a:gs pos="50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Electricity, </a:t>
            </a:r>
            <a:b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Components, and Circuits</a:t>
            </a:r>
          </a:p>
          <a:p>
            <a:pPr algn="ctr" eaLnBrk="1" hangingPunct="1">
              <a:buFontTx/>
              <a:buNone/>
            </a:pPr>
            <a:r>
              <a:rPr lang="en-US" altLang="en-US" sz="36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Name</a:t>
            </a:r>
            <a:r>
              <a:rPr lang="en-US" altLang="en-US" sz="3600" b="1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Callsign</a:t>
            </a:r>
            <a:endParaRPr lang="en-US" altLang="en-US" sz="36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eaLnBrk="1" hangingPunct="1">
              <a:buFontTx/>
              <a:buNone/>
            </a:pPr>
            <a:r>
              <a:rPr lang="en-US" altLang="en-US" sz="3600" b="1" dirty="0">
                <a:solidFill>
                  <a:srgbClr val="002060"/>
                </a:solidFill>
              </a:rPr>
              <a:t>Discussion Leader</a:t>
            </a:r>
          </a:p>
          <a:p>
            <a:pPr algn="ctr" eaLnBrk="1" hangingPunct="1">
              <a:buFontTx/>
              <a:buNone/>
            </a:pPr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692" y="4525521"/>
            <a:ext cx="715533" cy="1267089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1421" y="359713"/>
            <a:ext cx="972849" cy="972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7A1F8B-83F6-480E-A336-DEFC6DB8F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799" y="4525521"/>
            <a:ext cx="1560622" cy="11488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8B946C-20A1-489B-9D56-66D6FD7293C4}"/>
              </a:ext>
            </a:extLst>
          </p:cNvPr>
          <p:cNvSpPr txBox="1"/>
          <p:nvPr/>
        </p:nvSpPr>
        <p:spPr>
          <a:xfrm>
            <a:off x="1862358" y="579261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Verdana" panose="020B0604030504040204" pitchFamily="34" charset="0"/>
                <a:ea typeface="Verdana" panose="020B0604030504040204" pitchFamily="34" charset="0"/>
              </a:rPr>
              <a:t>American Radio Relay League</a:t>
            </a:r>
          </a:p>
        </p:txBody>
      </p:sp>
    </p:spTree>
    <p:extLst>
      <p:ext uri="{BB962C8B-B14F-4D97-AF65-F5344CB8AC3E}">
        <p14:creationId xmlns:p14="http://schemas.microsoft.com/office/powerpoint/2010/main" val="2901496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rgbClr val="002060"/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gradFill>
                  <a:gsLst>
                    <a:gs pos="0">
                      <a:srgbClr val="FFFF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3.1 Electricity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3606029" y="1544968"/>
            <a:ext cx="1983235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3200" b="1" dirty="0">
                <a:gradFill>
                  <a:gsLst>
                    <a:gs pos="0">
                      <a:srgbClr val="FFFF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Polarity</a:t>
            </a:r>
            <a:endParaRPr lang="en-US" sz="3200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49011" y="2210246"/>
            <a:ext cx="4866390" cy="4292929"/>
          </a:xfrm>
          <a:solidFill>
            <a:schemeClr val="bg1"/>
          </a:solidFill>
          <a:ln w="50800"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marL="342900" lvl="3" indent="-342900" eaLnBrk="1" hangingPunct="1">
              <a:buFont typeface="Wingdings" panose="05000000000000000000" pitchFamily="2" charset="2"/>
              <a:buChar char="ü"/>
            </a:pPr>
            <a:r>
              <a:rPr lang="en-US" altLang="en-US" sz="2400" b="1" dirty="0"/>
              <a:t> </a:t>
            </a:r>
            <a:r>
              <a:rPr lang="en-US" sz="2400" b="1" dirty="0"/>
              <a:t>Polarity is between POSITIVE (+) and NEGATIVE (-).</a:t>
            </a:r>
          </a:p>
          <a:p>
            <a:pPr marL="342900" lvl="3" indent="-342900" eaLnBrk="1" hangingPunct="1">
              <a:buFont typeface="Wingdings" panose="05000000000000000000" pitchFamily="2" charset="2"/>
              <a:buChar char="ü"/>
            </a:pPr>
            <a:endParaRPr lang="en-US" sz="2400" b="1" dirty="0"/>
          </a:p>
          <a:p>
            <a:pPr marL="342900" lvl="3" indent="-342900" eaLnBrk="1" hangingPunct="1">
              <a:buFont typeface="Wingdings" panose="05000000000000000000" pitchFamily="2" charset="2"/>
              <a:buChar char="ü"/>
            </a:pPr>
            <a:r>
              <a:rPr lang="en-US" altLang="en-US" sz="2400" b="1" dirty="0"/>
              <a:t>Because of historical reasons, </a:t>
            </a:r>
            <a:r>
              <a:rPr lang="en-US" altLang="en-US" sz="2400" b="1" u="sng" dirty="0"/>
              <a:t>we depict electrons flowing from positive to negative</a:t>
            </a:r>
            <a:r>
              <a:rPr lang="en-US" altLang="en-US" sz="2400" b="1" dirty="0"/>
              <a:t>, but in actuality </a:t>
            </a:r>
            <a:r>
              <a:rPr lang="en-US" altLang="en-US" sz="2400" b="1" dirty="0">
                <a:solidFill>
                  <a:schemeClr val="accent1"/>
                </a:solidFill>
              </a:rPr>
              <a:t>electrons always flow from negative to positive</a:t>
            </a:r>
            <a:r>
              <a:rPr lang="en-US" altLang="en-US" sz="2400" b="1" dirty="0"/>
              <a:t>. </a:t>
            </a:r>
          </a:p>
          <a:p>
            <a:pPr marL="342900" lvl="3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10245"/>
            <a:ext cx="3593612" cy="4292929"/>
          </a:xfrm>
          <a:prstGeom prst="rect">
            <a:avLst/>
          </a:prstGeom>
          <a:ln w="50800">
            <a:solidFill>
              <a:srgbClr val="FF0000"/>
            </a:solidFill>
          </a:ln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1CCE8603-6F35-4230-8F2F-BE2BD2840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BBEFB-6369-47F0-860D-D714A20AF115}"/>
              </a:ext>
            </a:extLst>
          </p:cNvPr>
          <p:cNvSpPr txBox="1"/>
          <p:nvPr/>
        </p:nvSpPr>
        <p:spPr>
          <a:xfrm>
            <a:off x="1752600" y="5221129"/>
            <a:ext cx="1688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n-lt"/>
              </a:rPr>
              <a:t>This is actual flow of electrons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68D921AD-8AB2-4A06-82E1-6D100BFD0D45}"/>
              </a:ext>
            </a:extLst>
          </p:cNvPr>
          <p:cNvSpPr/>
          <p:nvPr/>
        </p:nvSpPr>
        <p:spPr bwMode="auto">
          <a:xfrm>
            <a:off x="2514600" y="4800600"/>
            <a:ext cx="274320" cy="457200"/>
          </a:xfrm>
          <a:prstGeom prst="upArrow">
            <a:avLst/>
          </a:prstGeom>
          <a:solidFill>
            <a:srgbClr val="FFFF00"/>
          </a:solidFill>
          <a:ln w="12700" cap="sq" cmpd="sng" algn="ctr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163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rgbClr val="002060"/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gradFill>
                  <a:gsLst>
                    <a:gs pos="0">
                      <a:srgbClr val="FFFF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3.1 Electricity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868289" y="1625471"/>
            <a:ext cx="7361311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3200" b="1" dirty="0">
                <a:gradFill>
                  <a:gsLst>
                    <a:gs pos="0">
                      <a:srgbClr val="FFC0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Measuring Voltage and Current</a:t>
            </a:r>
            <a:endParaRPr lang="en-US" sz="3200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179D6-47CD-479E-975F-F182159CD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1" y="2311148"/>
            <a:ext cx="4028440" cy="3603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E3E2F-8490-4FA8-89BB-A528990FB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52" y="2311717"/>
            <a:ext cx="4049278" cy="36034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85FC3F-BDA8-4709-99EE-6A7AF323B152}"/>
              </a:ext>
            </a:extLst>
          </p:cNvPr>
          <p:cNvSpPr txBox="1"/>
          <p:nvPr/>
        </p:nvSpPr>
        <p:spPr>
          <a:xfrm>
            <a:off x="262990" y="5893768"/>
            <a:ext cx="4028439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n-lt"/>
              </a:rPr>
              <a:t>Connect a multimeter in </a:t>
            </a:r>
            <a:r>
              <a:rPr lang="en-US" sz="1600" b="1" dirty="0">
                <a:solidFill>
                  <a:schemeClr val="accent1"/>
                </a:solidFill>
                <a:latin typeface="+mn-lt"/>
              </a:rPr>
              <a:t>parallel</a:t>
            </a:r>
            <a:r>
              <a:rPr lang="en-US" sz="1600" b="1" dirty="0">
                <a:latin typeface="+mn-lt"/>
              </a:rPr>
              <a:t> to measure the voltage drop across a lightbulb.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DDD2D0-D170-455D-A455-77222D8A7A36}"/>
              </a:ext>
            </a:extLst>
          </p:cNvPr>
          <p:cNvSpPr txBox="1"/>
          <p:nvPr/>
        </p:nvSpPr>
        <p:spPr>
          <a:xfrm>
            <a:off x="4724400" y="5867400"/>
            <a:ext cx="4028439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+mn-lt"/>
              </a:rPr>
              <a:t>Connect a multimeter in </a:t>
            </a:r>
            <a:r>
              <a:rPr lang="en-US" sz="1600" b="1" dirty="0">
                <a:solidFill>
                  <a:schemeClr val="accent1"/>
                </a:solidFill>
                <a:latin typeface="+mn-lt"/>
              </a:rPr>
              <a:t>series</a:t>
            </a:r>
            <a:r>
              <a:rPr lang="en-US" sz="1600" b="1" dirty="0">
                <a:latin typeface="+mn-lt"/>
              </a:rPr>
              <a:t> to measure the current flow through  a lightbulb.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7568A-9CB9-424C-9CD7-F922570D72F5}"/>
              </a:ext>
            </a:extLst>
          </p:cNvPr>
          <p:cNvSpPr/>
          <p:nvPr/>
        </p:nvSpPr>
        <p:spPr bwMode="auto">
          <a:xfrm>
            <a:off x="4724401" y="2311148"/>
            <a:ext cx="1828799" cy="838451"/>
          </a:xfrm>
          <a:prstGeom prst="rect">
            <a:avLst/>
          </a:prstGeom>
          <a:solidFill>
            <a:srgbClr val="FFFFFF"/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4B10F6-AC83-4B99-9FCF-264A76191304}"/>
              </a:ext>
            </a:extLst>
          </p:cNvPr>
          <p:cNvSpPr/>
          <p:nvPr/>
        </p:nvSpPr>
        <p:spPr bwMode="auto">
          <a:xfrm>
            <a:off x="274809" y="2369039"/>
            <a:ext cx="2141612" cy="1117283"/>
          </a:xfrm>
          <a:prstGeom prst="rect">
            <a:avLst/>
          </a:prstGeom>
          <a:solidFill>
            <a:srgbClr val="FFFFFF"/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0A6E78-42AE-42E6-B28C-15F6EA87DBBF}"/>
              </a:ext>
            </a:extLst>
          </p:cNvPr>
          <p:cNvSpPr/>
          <p:nvPr/>
        </p:nvSpPr>
        <p:spPr bwMode="auto">
          <a:xfrm>
            <a:off x="6553200" y="2377440"/>
            <a:ext cx="210312" cy="640080"/>
          </a:xfrm>
          <a:prstGeom prst="rect">
            <a:avLst/>
          </a:prstGeom>
          <a:solidFill>
            <a:srgbClr val="FFFFFF"/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36AC8079-FF12-45AB-BF32-4956621D2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3332231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rgbClr val="002060"/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gradFill>
                  <a:gsLst>
                    <a:gs pos="0">
                      <a:srgbClr val="FFFF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3.1 Electricity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3630661" y="1604505"/>
            <a:ext cx="1931939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3200" b="1" dirty="0">
                <a:gradFill>
                  <a:gsLst>
                    <a:gs pos="0">
                      <a:srgbClr val="FFC0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Circuits</a:t>
            </a:r>
            <a:endParaRPr lang="en-US" sz="3200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23480" y="5118276"/>
            <a:ext cx="8914500" cy="1219200"/>
          </a:xfrm>
          <a:solidFill>
            <a:schemeClr val="bg1"/>
          </a:solidFill>
          <a:ln w="50800"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en-US" sz="2400" b="1" dirty="0"/>
              <a:t>Electrons always flow in a circular path.  If all components in a circuit are in the </a:t>
            </a:r>
            <a:r>
              <a:rPr lang="en-US" altLang="en-US" sz="2400" b="1" dirty="0">
                <a:solidFill>
                  <a:schemeClr val="accent1"/>
                </a:solidFill>
              </a:rPr>
              <a:t>same path</a:t>
            </a:r>
            <a:r>
              <a:rPr lang="en-US" altLang="en-US" sz="2400" b="1" dirty="0"/>
              <a:t>, it is a </a:t>
            </a:r>
            <a:r>
              <a:rPr lang="en-US" altLang="en-US" sz="2400" b="1" dirty="0">
                <a:solidFill>
                  <a:schemeClr val="accent1"/>
                </a:solidFill>
              </a:rPr>
              <a:t>SERIES circuit</a:t>
            </a:r>
            <a:r>
              <a:rPr lang="en-US" altLang="en-US" sz="2400" b="1" dirty="0"/>
              <a:t>. </a:t>
            </a:r>
            <a:endParaRPr lang="en-US" alt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491" y="2854388"/>
            <a:ext cx="2625142" cy="2136583"/>
          </a:xfrm>
          <a:prstGeom prst="rect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38" y="2854388"/>
            <a:ext cx="5342857" cy="2123810"/>
          </a:xfrm>
          <a:prstGeom prst="rect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145648" y="2249427"/>
            <a:ext cx="896112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latin typeface="+mn-lt"/>
              </a:rPr>
              <a:t>A circuit is any path through which current can flow.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58D5D89C-B056-450F-847D-9ABE8D529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55537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rgbClr val="002060"/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gradFill>
                  <a:gsLst>
                    <a:gs pos="0">
                      <a:srgbClr val="FFFF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3.1 Electricity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3630661" y="1604505"/>
            <a:ext cx="1931939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3200" b="1" dirty="0">
                <a:gradFill>
                  <a:gsLst>
                    <a:gs pos="0">
                      <a:srgbClr val="FFC0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Circuits</a:t>
            </a:r>
            <a:endParaRPr lang="en-US" sz="3200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29990" y="5518096"/>
            <a:ext cx="8914500" cy="974144"/>
          </a:xfrm>
          <a:solidFill>
            <a:schemeClr val="bg1"/>
          </a:solidFill>
          <a:ln w="50800"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marL="114300" indent="0" eaLnBrk="1" hangingPunct="1">
              <a:spcBef>
                <a:spcPct val="0"/>
              </a:spcBef>
              <a:buNone/>
            </a:pPr>
            <a:r>
              <a:rPr lang="en-US" altLang="en-US" sz="2400" b="1" dirty="0"/>
              <a:t>If components are connected so they all see the </a:t>
            </a:r>
            <a:r>
              <a:rPr lang="en-US" altLang="en-US" sz="2400" b="1" dirty="0">
                <a:solidFill>
                  <a:schemeClr val="accent1"/>
                </a:solidFill>
              </a:rPr>
              <a:t>same voltage</a:t>
            </a:r>
            <a:r>
              <a:rPr lang="en-US" altLang="en-US" sz="2400" b="1" dirty="0"/>
              <a:t>, it is a </a:t>
            </a:r>
            <a:r>
              <a:rPr lang="en-US" altLang="en-US" sz="2400" b="1" dirty="0">
                <a:solidFill>
                  <a:schemeClr val="accent1"/>
                </a:solidFill>
              </a:rPr>
              <a:t>PARALLEL circuit</a:t>
            </a:r>
            <a:r>
              <a:rPr lang="en-US" altLang="en-US" sz="2400" b="1" dirty="0"/>
              <a:t> .</a:t>
            </a:r>
            <a:endParaRPr lang="en-US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02" y="2352164"/>
            <a:ext cx="5219048" cy="2256812"/>
          </a:xfrm>
          <a:prstGeom prst="rect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088" y="2352164"/>
            <a:ext cx="3285402" cy="2256812"/>
          </a:xfrm>
          <a:prstGeom prst="rect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182462" y="4728288"/>
            <a:ext cx="2636520" cy="340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Figure 3.2 Page 3-2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 bwMode="auto">
          <a:xfrm>
            <a:off x="5879592" y="3255434"/>
            <a:ext cx="0" cy="491851"/>
          </a:xfrm>
          <a:prstGeom prst="line">
            <a:avLst/>
          </a:prstGeom>
          <a:solidFill>
            <a:schemeClr val="accent1"/>
          </a:solidFill>
          <a:ln w="2222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>
            <a:cxnSpLocks/>
          </p:cNvCxnSpPr>
          <p:nvPr/>
        </p:nvCxnSpPr>
        <p:spPr bwMode="auto">
          <a:xfrm>
            <a:off x="7838352" y="2423975"/>
            <a:ext cx="848448" cy="9145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olid"/>
            <a:round/>
            <a:headEnd type="oval" w="med" len="lg"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cxnSpLocks/>
          </p:cNvCxnSpPr>
          <p:nvPr/>
        </p:nvCxnSpPr>
        <p:spPr bwMode="auto">
          <a:xfrm>
            <a:off x="7838352" y="2495165"/>
            <a:ext cx="0" cy="823344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olid"/>
            <a:round/>
            <a:headEnd type="none" w="med" len="lg"/>
            <a:tailEnd type="oval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>
            <a:cxnSpLocks/>
          </p:cNvCxnSpPr>
          <p:nvPr/>
        </p:nvCxnSpPr>
        <p:spPr bwMode="auto">
          <a:xfrm>
            <a:off x="5967123" y="2450818"/>
            <a:ext cx="1866900" cy="0"/>
          </a:xfrm>
          <a:prstGeom prst="line">
            <a:avLst/>
          </a:prstGeom>
          <a:solidFill>
            <a:schemeClr val="accent1"/>
          </a:solidFill>
          <a:ln w="38100" cap="rnd" cmpd="sng" algn="ctr">
            <a:solidFill>
              <a:schemeClr val="tx1"/>
            </a:solidFill>
            <a:prstDash val="solid"/>
            <a:round/>
            <a:headEnd type="oval" w="med" len="lg"/>
            <a:tailEnd type="oval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>
            <a:cxnSpLocks/>
          </p:cNvCxnSpPr>
          <p:nvPr/>
        </p:nvCxnSpPr>
        <p:spPr bwMode="auto">
          <a:xfrm flipV="1">
            <a:off x="8695459" y="3657602"/>
            <a:ext cx="0" cy="838198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olid"/>
            <a:round/>
            <a:headEnd type="none" w="med" len="lg"/>
            <a:tailEnd type="oval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cxnSpLocks/>
          </p:cNvCxnSpPr>
          <p:nvPr/>
        </p:nvCxnSpPr>
        <p:spPr bwMode="auto">
          <a:xfrm>
            <a:off x="8695459" y="2470612"/>
            <a:ext cx="0" cy="847897"/>
          </a:xfrm>
          <a:prstGeom prst="line">
            <a:avLst/>
          </a:prstGeom>
          <a:solidFill>
            <a:schemeClr val="accent1"/>
          </a:solidFill>
          <a:ln w="38100" cap="rnd" cmpd="sng" algn="ctr">
            <a:solidFill>
              <a:schemeClr val="tx1"/>
            </a:solidFill>
            <a:prstDash val="solid"/>
            <a:round/>
            <a:headEnd type="none" w="med" len="lg"/>
            <a:tailEnd type="oval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>
            <a:cxnSpLocks/>
          </p:cNvCxnSpPr>
          <p:nvPr/>
        </p:nvCxnSpPr>
        <p:spPr bwMode="auto">
          <a:xfrm flipV="1">
            <a:off x="5867400" y="4491990"/>
            <a:ext cx="1970952" cy="31775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olid"/>
            <a:round/>
            <a:headEnd type="none" w="med" len="lg"/>
            <a:tailEnd type="oval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>
            <a:cxnSpLocks/>
          </p:cNvCxnSpPr>
          <p:nvPr/>
        </p:nvCxnSpPr>
        <p:spPr bwMode="auto">
          <a:xfrm flipV="1">
            <a:off x="7810500" y="4491989"/>
            <a:ext cx="884959" cy="3811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olid"/>
            <a:round/>
            <a:headEnd type="none" w="med" len="lg"/>
            <a:tailEnd type="none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/>
          <p:cNvCxnSpPr>
            <a:cxnSpLocks/>
          </p:cNvCxnSpPr>
          <p:nvPr/>
        </p:nvCxnSpPr>
        <p:spPr bwMode="auto">
          <a:xfrm flipV="1">
            <a:off x="7838352" y="3576336"/>
            <a:ext cx="0" cy="919466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olid"/>
            <a:round/>
            <a:headEnd type="none" w="med" len="lg"/>
            <a:tailEnd type="oval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/>
          <p:cNvCxnSpPr>
            <a:cxnSpLocks/>
          </p:cNvCxnSpPr>
          <p:nvPr/>
        </p:nvCxnSpPr>
        <p:spPr bwMode="auto">
          <a:xfrm flipV="1">
            <a:off x="5852160" y="3705091"/>
            <a:ext cx="0" cy="786898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olid"/>
            <a:round/>
            <a:headEnd type="none" w="med" len="lg"/>
            <a:tailEnd type="oval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/>
          <p:cNvCxnSpPr>
            <a:cxnSpLocks/>
          </p:cNvCxnSpPr>
          <p:nvPr/>
        </p:nvCxnSpPr>
        <p:spPr bwMode="auto">
          <a:xfrm>
            <a:off x="5867400" y="2495165"/>
            <a:ext cx="0" cy="760269"/>
          </a:xfrm>
          <a:prstGeom prst="line">
            <a:avLst/>
          </a:prstGeom>
          <a:solidFill>
            <a:schemeClr val="accent1"/>
          </a:solidFill>
          <a:ln w="38100" cap="sq" cmpd="sng" algn="ctr">
            <a:solidFill>
              <a:schemeClr val="tx1"/>
            </a:solidFill>
            <a:prstDash val="solid"/>
            <a:round/>
            <a:headEnd type="none" w="med" len="lg"/>
            <a:tailEnd type="oval" w="med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TextBox 52"/>
          <p:cNvSpPr txBox="1"/>
          <p:nvPr/>
        </p:nvSpPr>
        <p:spPr>
          <a:xfrm>
            <a:off x="6005223" y="3111238"/>
            <a:ext cx="83820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+mn-lt"/>
              </a:rPr>
              <a:t>Sw1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919126" y="2664478"/>
            <a:ext cx="83820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+mn-lt"/>
              </a:rPr>
              <a:t>Lp1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022864" y="3699801"/>
            <a:ext cx="610145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+mn-lt"/>
              </a:rPr>
              <a:t>Lp1</a:t>
            </a:r>
          </a:p>
        </p:txBody>
      </p:sp>
      <p:sp>
        <p:nvSpPr>
          <p:cNvPr id="59" name="Rectangle 58"/>
          <p:cNvSpPr/>
          <p:nvPr/>
        </p:nvSpPr>
        <p:spPr bwMode="auto">
          <a:xfrm>
            <a:off x="8839200" y="3255434"/>
            <a:ext cx="192024" cy="320902"/>
          </a:xfrm>
          <a:prstGeom prst="rect">
            <a:avLst/>
          </a:prstGeom>
          <a:solidFill>
            <a:schemeClr val="bg1"/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981" y="2981864"/>
            <a:ext cx="457200" cy="6096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175" y="3013709"/>
            <a:ext cx="457200" cy="60960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6709268" y="4072889"/>
            <a:ext cx="1037644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+mn-lt"/>
              </a:rPr>
              <a:t>Battery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964680" y="3261996"/>
            <a:ext cx="274320" cy="38174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endParaRPr lang="en-US" sz="1400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AA2AC-6B4A-4F75-B86F-846D7DB67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080000">
            <a:off x="6949440" y="4206240"/>
            <a:ext cx="274320" cy="560566"/>
          </a:xfrm>
          <a:prstGeom prst="rect">
            <a:avLst/>
          </a:prstGeom>
        </p:spPr>
      </p:pic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D0AFE647-E040-45A8-9481-4F563A1E6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2528720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rgbClr val="002060"/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gradFill>
                  <a:gsLst>
                    <a:gs pos="0">
                      <a:srgbClr val="FFFF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3.1 Electricity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3630661" y="1604505"/>
            <a:ext cx="1931939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3200" b="1" dirty="0">
                <a:gradFill>
                  <a:gsLst>
                    <a:gs pos="0">
                      <a:srgbClr val="FFC0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Circuits</a:t>
            </a:r>
            <a:endParaRPr lang="en-US" sz="3200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29990" y="5518096"/>
            <a:ext cx="8914500" cy="974144"/>
          </a:xfrm>
          <a:solidFill>
            <a:schemeClr val="bg1"/>
          </a:solidFill>
          <a:ln w="50800"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marL="114300" indent="0" eaLnBrk="1" hangingPunct="1">
              <a:spcBef>
                <a:spcPct val="0"/>
              </a:spcBef>
              <a:buNone/>
            </a:pPr>
            <a:r>
              <a:rPr lang="en-US" altLang="en-US" sz="2400" b="1" dirty="0"/>
              <a:t>If components are connected so they all see the </a:t>
            </a:r>
            <a:r>
              <a:rPr lang="en-US" altLang="en-US" sz="2400" b="1" dirty="0">
                <a:solidFill>
                  <a:schemeClr val="accent1"/>
                </a:solidFill>
              </a:rPr>
              <a:t>same voltage</a:t>
            </a:r>
            <a:r>
              <a:rPr lang="en-US" altLang="en-US" sz="2400" b="1" dirty="0"/>
              <a:t>, it is a </a:t>
            </a:r>
            <a:r>
              <a:rPr lang="en-US" altLang="en-US" sz="2400" b="1" dirty="0">
                <a:solidFill>
                  <a:schemeClr val="accent1"/>
                </a:solidFill>
              </a:rPr>
              <a:t>PARALLEL circuit</a:t>
            </a:r>
            <a:r>
              <a:rPr lang="en-US" altLang="en-US" sz="2400" b="1" dirty="0"/>
              <a:t> .</a:t>
            </a:r>
            <a:endParaRPr lang="en-US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476" y="2479176"/>
            <a:ext cx="5219048" cy="2256812"/>
          </a:xfrm>
          <a:prstGeom prst="rect">
            <a:avLst/>
          </a:prstGeom>
          <a:ln w="50800">
            <a:solidFill>
              <a:schemeClr val="accent6">
                <a:lumMod val="75000"/>
              </a:schemeClr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3278370" y="4777844"/>
            <a:ext cx="2636520" cy="340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Figure 3.2 Page 3-2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25A1FF1F-1D72-445C-A6EE-16D5B4382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3161994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rgbClr val="002060"/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gradFill>
                  <a:gsLst>
                    <a:gs pos="0">
                      <a:srgbClr val="FFFF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3.1 Electricity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3630661" y="1604505"/>
            <a:ext cx="1931939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3200" b="1" dirty="0">
                <a:gradFill>
                  <a:gsLst>
                    <a:gs pos="0">
                      <a:srgbClr val="FFC0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Circuits</a:t>
            </a:r>
            <a:endParaRPr lang="en-US" sz="3200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496" y="1796636"/>
            <a:ext cx="2514565" cy="259079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200" y="1726894"/>
            <a:ext cx="2445548" cy="2660541"/>
          </a:xfrm>
          <a:prstGeom prst="rect">
            <a:avLst/>
          </a:prstGeom>
        </p:spPr>
      </p:pic>
      <p:sp>
        <p:nvSpPr>
          <p:cNvPr id="18" name="TextBox 4"/>
          <p:cNvSpPr txBox="1">
            <a:spLocks noChangeArrowheads="1"/>
          </p:cNvSpPr>
          <p:nvPr/>
        </p:nvSpPr>
        <p:spPr bwMode="auto">
          <a:xfrm>
            <a:off x="125462" y="4892076"/>
            <a:ext cx="3505199" cy="156966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2857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3" indent="0" algn="ctr" eaLnBrk="1" hangingPunct="1">
              <a:spcBef>
                <a:spcPct val="0"/>
              </a:spcBef>
              <a:buNone/>
            </a:pPr>
            <a:r>
              <a:rPr lang="en-US" altLang="en-US" sz="2400" b="1" dirty="0">
                <a:latin typeface="+mn-lt"/>
              </a:rPr>
              <a:t>A </a:t>
            </a:r>
            <a:r>
              <a:rPr lang="en-US" altLang="en-US" sz="2400" b="1" dirty="0">
                <a:solidFill>
                  <a:srgbClr val="FF0000"/>
                </a:solidFill>
                <a:latin typeface="+mn-lt"/>
              </a:rPr>
              <a:t>short circuit </a:t>
            </a:r>
            <a:r>
              <a:rPr lang="en-US" altLang="en-US" sz="2400" b="1" dirty="0">
                <a:latin typeface="+mn-lt"/>
              </a:rPr>
              <a:t>is a direct connect between two points in a circuit</a:t>
            </a:r>
          </a:p>
        </p:txBody>
      </p:sp>
      <p:sp>
        <p:nvSpPr>
          <p:cNvPr id="19" name="TextBox 4"/>
          <p:cNvSpPr txBox="1">
            <a:spLocks noChangeArrowheads="1"/>
          </p:cNvSpPr>
          <p:nvPr/>
        </p:nvSpPr>
        <p:spPr bwMode="auto">
          <a:xfrm>
            <a:off x="5211033" y="4788356"/>
            <a:ext cx="3429715" cy="1569660"/>
          </a:xfrm>
          <a:prstGeom prst="rect">
            <a:avLst/>
          </a:prstGeom>
          <a:noFill/>
          <a:ln w="254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2857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3" indent="0" algn="ctr" eaLnBrk="1" hangingPunct="1">
              <a:spcBef>
                <a:spcPct val="0"/>
              </a:spcBef>
              <a:buNone/>
            </a:pPr>
            <a:r>
              <a:rPr lang="en-US" altLang="en-US" sz="2400" b="1" dirty="0">
                <a:latin typeface="+mn-lt"/>
              </a:rPr>
              <a:t>An </a:t>
            </a:r>
            <a:r>
              <a:rPr lang="en-US" altLang="en-US" sz="24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+mn-lt"/>
              </a:rPr>
              <a:t>open circuit </a:t>
            </a:r>
            <a:r>
              <a:rPr lang="en-US" altLang="en-US" sz="2400" b="1" dirty="0">
                <a:latin typeface="+mn-lt"/>
              </a:rPr>
              <a:t>is made by breaking a current path in a circuit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810F82B-E700-4CA7-8777-E73FF2F52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485043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rgbClr val="002060"/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gradFill>
                  <a:gsLst>
                    <a:gs pos="0">
                      <a:srgbClr val="FFFF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3.1 Electricity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3732394" y="1604505"/>
            <a:ext cx="1754006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3200" b="1" dirty="0">
                <a:gradFill>
                  <a:gsLst>
                    <a:gs pos="0">
                      <a:srgbClr val="FFC0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Meters</a:t>
            </a:r>
            <a:endParaRPr lang="en-US" sz="3200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397" y="2169728"/>
            <a:ext cx="91440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Modern meters usually combine several measurements in one device called a </a:t>
            </a:r>
            <a:r>
              <a:rPr lang="en-US" sz="20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MULTIMETER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en-US" sz="2000" b="1" i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multifunction meter</a:t>
            </a: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).  </a:t>
            </a:r>
          </a:p>
          <a:p>
            <a:pPr marL="342900" lvl="3" indent="-34290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3" indent="-34290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Voltage, Current, and Resistance can ALL be measured with a multimeter.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342900" lvl="3" indent="-34290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3" indent="-34290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Flexibility in measurement means one has to be careful to use the multimeter with the right settings.</a:t>
            </a:r>
          </a:p>
          <a:p>
            <a:pPr marL="342900" lvl="3" indent="-34290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lvl="3" indent="-34290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Attempting to measure a voltage when the meter is set to measure a resistance is a common way to damage the meter.</a:t>
            </a:r>
          </a:p>
          <a:p>
            <a:pPr marL="0" lvl="3" indent="0" eaLnBrk="1" fontAlgn="auto" hangingPunct="1">
              <a:spcAft>
                <a:spcPts val="0"/>
              </a:spcAft>
              <a:buNone/>
              <a:defRPr/>
            </a:pP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342900" lvl="3" indent="-34290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Follow the user manual!!!</a:t>
            </a:r>
          </a:p>
          <a:p>
            <a:pPr marL="342900" lvl="3" indent="-34290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038" y="-30163"/>
            <a:ext cx="961952" cy="1508125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4E50881C-64D7-4864-9A9E-E4C3FCF4C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385609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rgbClr val="002060"/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gradFill>
                  <a:gsLst>
                    <a:gs pos="0">
                      <a:srgbClr val="FFFF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3.1 Electricity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1312133" y="1693701"/>
            <a:ext cx="6519734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3200" b="1" dirty="0">
                <a:gradFill>
                  <a:gsLst>
                    <a:gs pos="0">
                      <a:srgbClr val="FFC0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Resistance and</a:t>
            </a:r>
            <a:r>
              <a:rPr lang="en-US" sz="3200" b="1" dirty="0">
                <a:latin typeface="Symbol" panose="05050102010706020507" pitchFamily="18" charset="2"/>
              </a:rPr>
              <a:t> </a:t>
            </a:r>
            <a:r>
              <a:rPr lang="en-US" sz="3200" b="1" dirty="0">
                <a:gradFill>
                  <a:gsLst>
                    <a:gs pos="0">
                      <a:srgbClr val="FFC0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Conductors</a:t>
            </a:r>
            <a:endParaRPr lang="en-US" sz="3200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40" y="2387513"/>
            <a:ext cx="90525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eaLnBrk="1" fontAlgn="auto" hangingPunct="1">
              <a:spcAft>
                <a:spcPts val="0"/>
              </a:spcAft>
              <a:defRPr/>
            </a:pPr>
            <a:r>
              <a:rPr lang="en-US" sz="2400" b="1" dirty="0">
                <a:latin typeface="+mn-lt"/>
              </a:rPr>
              <a:t>Impeding the flow of electrons is called </a:t>
            </a:r>
            <a:r>
              <a:rPr lang="en-US" sz="2400" b="1" dirty="0">
                <a:solidFill>
                  <a:srgbClr val="000000"/>
                </a:solidFill>
                <a:latin typeface="+mn-lt"/>
              </a:rPr>
              <a:t>RESISTANCE</a:t>
            </a:r>
            <a:r>
              <a:rPr lang="en-US" sz="2400" b="1" dirty="0">
                <a:latin typeface="+mn-lt"/>
              </a:rPr>
              <a:t>, (Omega Ω), measured by an OHMMETER.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0" y="3230674"/>
            <a:ext cx="4114800" cy="10000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440" y="4483310"/>
            <a:ext cx="8458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Materials with an easy flow of electrons are called </a:t>
            </a:r>
            <a:r>
              <a:rPr lang="en-US" sz="24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CONDUCTORS</a:t>
            </a: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 Metals like copper are good conductors. So is salt water and since humans are about as salty as sea water, we are also good conductors! 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534813" flipV="1">
            <a:off x="6503613" y="5964393"/>
            <a:ext cx="965650" cy="852751"/>
          </a:xfrm>
          <a:prstGeom prst="rect">
            <a:avLst/>
          </a:prstGeom>
        </p:spPr>
      </p:pic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96C711A-4F98-4546-AC8F-572E269C7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3746040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rgbClr val="002060"/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gradFill>
                  <a:gsLst>
                    <a:gs pos="0">
                      <a:srgbClr val="FFFF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3.1 Electricity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6600" y="1713087"/>
            <a:ext cx="2568332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3200" b="1" dirty="0">
                <a:gradFill>
                  <a:gsLst>
                    <a:gs pos="0">
                      <a:srgbClr val="FFC0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Insulators</a:t>
            </a:r>
            <a:endParaRPr lang="en-US" sz="3200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40" y="2387513"/>
            <a:ext cx="90525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eaLnBrk="1" fontAlgn="auto" hangingPunct="1">
              <a:spcAft>
                <a:spcPts val="0"/>
              </a:spcAft>
              <a:defRPr/>
            </a:pPr>
            <a:r>
              <a:rPr lang="en-US" altLang="en-US" sz="2400" b="1" dirty="0">
                <a:latin typeface="+mn-lt"/>
              </a:rPr>
              <a:t>Materials that resist or prevent the flow of electrons are called </a:t>
            </a: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INSULATORS</a:t>
            </a:r>
            <a:r>
              <a:rPr lang="en-US" altLang="en-US" sz="2400" b="1" dirty="0">
                <a:latin typeface="+mn-lt"/>
              </a:rPr>
              <a:t>.  </a:t>
            </a:r>
          </a:p>
          <a:p>
            <a:pPr marL="0" lvl="3" eaLnBrk="1" fontAlgn="auto" hangingPunct="1">
              <a:spcAft>
                <a:spcPts val="0"/>
              </a:spcAft>
              <a:defRPr/>
            </a:pPr>
            <a:endParaRPr lang="en-US" altLang="en-US" sz="2400" b="1" dirty="0">
              <a:latin typeface="+mn-lt"/>
            </a:endParaRPr>
          </a:p>
          <a:p>
            <a:pPr marL="0" lvl="3" eaLnBrk="1" fontAlgn="auto" hangingPunct="1">
              <a:spcAft>
                <a:spcPts val="0"/>
              </a:spcAft>
              <a:defRPr/>
            </a:pPr>
            <a:r>
              <a:rPr lang="en-US" altLang="en-US" sz="2400" b="1" dirty="0">
                <a:latin typeface="+mn-lt"/>
              </a:rPr>
              <a:t>Glass, dry wood, paper, rubber, most plastics and other non-metals are good insulators.</a:t>
            </a:r>
            <a:endParaRPr lang="en-US" sz="2400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4340807"/>
            <a:ext cx="5171429" cy="21361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E175CF-A93B-487D-AB59-A373A424EFD4}"/>
              </a:ext>
            </a:extLst>
          </p:cNvPr>
          <p:cNvSpPr/>
          <p:nvPr/>
        </p:nvSpPr>
        <p:spPr bwMode="auto">
          <a:xfrm>
            <a:off x="1676400" y="6172200"/>
            <a:ext cx="5334000" cy="319102"/>
          </a:xfrm>
          <a:prstGeom prst="rect">
            <a:avLst/>
          </a:prstGeom>
          <a:solidFill>
            <a:srgbClr val="D4CDFA"/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2B22A3E9-6808-4C9F-A8A1-1E431DC5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2708599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rgbClr val="002060"/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gradFill>
                  <a:gsLst>
                    <a:gs pos="0">
                      <a:srgbClr val="FFFF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3.1 Electricity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2748285" y="1642080"/>
            <a:ext cx="3647429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Ohm’s Law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1" y="2362306"/>
            <a:ext cx="8686800" cy="3847207"/>
          </a:xfrm>
          <a:prstGeom prst="rect">
            <a:avLst/>
          </a:prstGeom>
          <a:solidFill>
            <a:srgbClr val="92D050">
              <a:alpha val="66000"/>
            </a:srgbClr>
          </a:solidFill>
          <a:ln w="38100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0" lvl="3" indent="0" eaLnBrk="1" hangingPunct="1"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0000"/>
                </a:solidFill>
              </a:rPr>
              <a:t>George Ohm, in the 1800s, discovered that resistance, voltage, and current are proportional.</a:t>
            </a:r>
          </a:p>
          <a:p>
            <a:pPr marL="0" lvl="3" indent="0" eaLnBrk="1" hangingPunct="1">
              <a:buFont typeface="Arial" panose="020B0604020202020204" pitchFamily="34" charset="0"/>
              <a:buNone/>
            </a:pPr>
            <a:endParaRPr lang="en-US" altLang="en-US" sz="2800" b="1" dirty="0">
              <a:solidFill>
                <a:srgbClr val="000000"/>
              </a:solidFill>
            </a:endParaRPr>
          </a:p>
          <a:p>
            <a:pPr marL="0" lvl="3" indent="0" eaLnBrk="1" hangingPunct="1">
              <a:buFont typeface="Arial" panose="020B0604020202020204" pitchFamily="34" charset="0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+mn-lt"/>
              </a:rPr>
              <a:t>Ohm’s Law states that …………………….</a:t>
            </a:r>
          </a:p>
          <a:p>
            <a:pPr marL="457200" lvl="3" indent="-457200" eaLnBrk="1" hangingPunct="1">
              <a:buAutoNum type="arabicParenR"/>
            </a:pPr>
            <a:r>
              <a:rPr lang="en-US" altLang="en-US" sz="2000" b="1" dirty="0">
                <a:latin typeface="+mn-lt"/>
              </a:rPr>
              <a:t>Current (I) is directly proportional to voltage (E).  </a:t>
            </a:r>
          </a:p>
          <a:p>
            <a:pPr marL="0" lvl="3" eaLnBrk="1" hangingPunct="1"/>
            <a:r>
              <a:rPr lang="en-US" altLang="en-US" sz="2000" b="1" dirty="0">
                <a:solidFill>
                  <a:srgbClr val="000000"/>
                </a:solidFill>
                <a:latin typeface="+mn-lt"/>
              </a:rPr>
              <a:t>      	Simply stated: </a:t>
            </a:r>
          </a:p>
          <a:p>
            <a:pPr marL="0" lvl="3" eaLnBrk="1" hangingPunct="1"/>
            <a:r>
              <a:rPr lang="en-US" altLang="en-US" sz="2000" b="1" dirty="0">
                <a:solidFill>
                  <a:schemeClr val="accent5">
                    <a:lumMod val="25000"/>
                  </a:schemeClr>
                </a:solidFill>
                <a:latin typeface="+mn-lt"/>
              </a:rPr>
              <a:t>                       As voltage </a:t>
            </a:r>
            <a:r>
              <a:rPr lang="en-US" altLang="en-US" sz="2000" b="1" u="sng" dirty="0">
                <a:solidFill>
                  <a:schemeClr val="accent5">
                    <a:lumMod val="25000"/>
                  </a:schemeClr>
                </a:solidFill>
                <a:latin typeface="+mn-lt"/>
              </a:rPr>
              <a:t>increases</a:t>
            </a:r>
            <a:r>
              <a:rPr lang="en-US" altLang="en-US" sz="2000" b="1" dirty="0">
                <a:solidFill>
                  <a:schemeClr val="accent5">
                    <a:lumMod val="25000"/>
                  </a:schemeClr>
                </a:solidFill>
                <a:latin typeface="+mn-lt"/>
              </a:rPr>
              <a:t>, current </a:t>
            </a:r>
            <a:r>
              <a:rPr lang="en-US" altLang="en-US" sz="2000" b="1" u="sng" dirty="0">
                <a:solidFill>
                  <a:schemeClr val="accent5">
                    <a:lumMod val="25000"/>
                  </a:schemeClr>
                </a:solidFill>
                <a:latin typeface="+mn-lt"/>
              </a:rPr>
              <a:t>increases</a:t>
            </a:r>
            <a:r>
              <a:rPr lang="en-US" altLang="en-US" sz="2000" b="1" dirty="0">
                <a:solidFill>
                  <a:schemeClr val="accent5">
                    <a:lumMod val="25000"/>
                  </a:schemeClr>
                </a:solidFill>
                <a:latin typeface="+mn-lt"/>
              </a:rPr>
              <a:t>.</a:t>
            </a:r>
          </a:p>
          <a:p>
            <a:pPr marL="457200" lvl="3" indent="-457200" eaLnBrk="1" hangingPunct="1">
              <a:buFont typeface="Arial" panose="020B0604020202020204" pitchFamily="34" charset="0"/>
              <a:buAutoNum type="arabicParenR"/>
            </a:pPr>
            <a:endParaRPr lang="en-US" altLang="en-US" sz="2000" b="1" dirty="0">
              <a:latin typeface="+mn-lt"/>
            </a:endParaRPr>
          </a:p>
          <a:p>
            <a:pPr marL="0" lvl="3" eaLnBrk="1" hangingPunct="1"/>
            <a:r>
              <a:rPr lang="en-US" altLang="en-US" sz="2000" b="1" dirty="0">
                <a:latin typeface="+mn-lt"/>
              </a:rPr>
              <a:t>2) Current (I) is inversely proportional to resistance (R).                     	</a:t>
            </a:r>
            <a:r>
              <a:rPr lang="en-US" altLang="en-US" sz="2000" b="1" dirty="0">
                <a:solidFill>
                  <a:srgbClr val="000000"/>
                </a:solidFill>
                <a:latin typeface="+mn-lt"/>
              </a:rPr>
              <a:t>Simply stated: </a:t>
            </a:r>
          </a:p>
          <a:p>
            <a:pPr marL="0" lvl="3" eaLnBrk="1" hangingPunct="1"/>
            <a:r>
              <a:rPr lang="en-US" altLang="en-US" sz="2000" b="1" dirty="0">
                <a:solidFill>
                  <a:srgbClr val="000000"/>
                </a:solidFill>
                <a:latin typeface="+mn-lt"/>
              </a:rPr>
              <a:t>		  </a:t>
            </a:r>
            <a:r>
              <a:rPr lang="en-US" altLang="en-US" sz="2000" b="1" dirty="0">
                <a:solidFill>
                  <a:schemeClr val="accent5">
                    <a:lumMod val="25000"/>
                  </a:schemeClr>
                </a:solidFill>
                <a:latin typeface="+mn-lt"/>
              </a:rPr>
              <a:t>As resistance </a:t>
            </a:r>
            <a:r>
              <a:rPr lang="en-US" altLang="en-US" sz="2000" b="1" u="sng" dirty="0">
                <a:solidFill>
                  <a:schemeClr val="accent5">
                    <a:lumMod val="25000"/>
                  </a:schemeClr>
                </a:solidFill>
                <a:latin typeface="+mn-lt"/>
              </a:rPr>
              <a:t>increases</a:t>
            </a:r>
            <a:r>
              <a:rPr lang="en-US" altLang="en-US" sz="2000" b="1" dirty="0">
                <a:solidFill>
                  <a:schemeClr val="accent5">
                    <a:lumMod val="25000"/>
                  </a:schemeClr>
                </a:solidFill>
                <a:latin typeface="+mn-lt"/>
              </a:rPr>
              <a:t>, current </a:t>
            </a:r>
            <a:r>
              <a:rPr lang="en-US" altLang="en-US" sz="2000" b="1" u="sng" dirty="0">
                <a:solidFill>
                  <a:schemeClr val="accent5">
                    <a:lumMod val="25000"/>
                  </a:schemeClr>
                </a:solidFill>
                <a:latin typeface="+mn-lt"/>
              </a:rPr>
              <a:t>decreases</a:t>
            </a:r>
            <a:r>
              <a:rPr lang="en-US" altLang="en-US" sz="2000" b="1" dirty="0">
                <a:solidFill>
                  <a:schemeClr val="accent5">
                    <a:lumMod val="25000"/>
                  </a:schemeClr>
                </a:solidFill>
                <a:latin typeface="+mn-lt"/>
              </a:rPr>
              <a:t>.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933EE729-772C-41D5-ABF3-42C6ADF44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1303620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347450" y="587030"/>
            <a:ext cx="8642350" cy="868363"/>
          </a:xfrm>
        </p:spPr>
        <p:txBody>
          <a:bodyPr/>
          <a:lstStyle/>
          <a:p>
            <a:pPr algn="ctr"/>
            <a:r>
              <a:rPr lang="en-US" altLang="en-US" sz="4400" b="1" dirty="0">
                <a:latin typeface="+mn-lt"/>
              </a:rPr>
              <a:t>Brief Review of Chapter 6 </a:t>
            </a:r>
            <a:br>
              <a:rPr lang="en-US" altLang="en-US" sz="4400" b="1" dirty="0">
                <a:latin typeface="+mn-lt"/>
              </a:rPr>
            </a:br>
            <a:r>
              <a:rPr lang="en-US" altLang="en-US" sz="4400" b="1" dirty="0">
                <a:latin typeface="+mn-lt"/>
              </a:rPr>
              <a:t>Exam Questions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chemeClr val="bg2"/>
          </a:solidFill>
          <a:ln w="50800">
            <a:solidFill>
              <a:schemeClr val="accent1"/>
            </a:solidFill>
          </a:ln>
        </p:spPr>
        <p:txBody>
          <a:bodyPr/>
          <a:lstStyle/>
          <a:p>
            <a:pPr>
              <a:buFontTx/>
              <a:buNone/>
              <a:defRPr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Which Q signal indicates that you are receiving interference from other stations?</a:t>
            </a:r>
          </a:p>
          <a:p>
            <a:pPr>
              <a:buFontTx/>
              <a:buNone/>
              <a:defRPr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QRM 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QRN 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QTH 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QSB </a:t>
            </a:r>
            <a:endParaRPr lang="en-US" altLang="en-US" sz="2800" b="1" dirty="0">
              <a:solidFill>
                <a:schemeClr val="tx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1386254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rgbClr val="002060"/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gradFill>
                  <a:gsLst>
                    <a:gs pos="0">
                      <a:srgbClr val="FFFF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3.1 Electricity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2748285" y="1642080"/>
            <a:ext cx="3647429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Ohm’s Law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1" y="2266652"/>
            <a:ext cx="8762100" cy="2000548"/>
          </a:xfrm>
          <a:prstGeom prst="rect">
            <a:avLst/>
          </a:prstGeom>
          <a:solidFill>
            <a:srgbClr val="92D050">
              <a:alpha val="66000"/>
            </a:srgbClr>
          </a:solidFill>
          <a:ln w="38100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0" lvl="3" eaLnBrk="1" hangingPunct="1"/>
            <a:r>
              <a:rPr lang="en-US" altLang="en-US" sz="2400" b="1" dirty="0">
                <a:latin typeface="+mn-lt"/>
              </a:rPr>
              <a:t>This can also be stated as………</a:t>
            </a:r>
          </a:p>
          <a:p>
            <a:pPr marL="0" lvl="3" eaLnBrk="1" hangingPunct="1"/>
            <a:endParaRPr lang="en-US" altLang="en-US" sz="2000" b="1" dirty="0">
              <a:latin typeface="+mn-lt"/>
            </a:endParaRPr>
          </a:p>
          <a:p>
            <a:pPr marL="0" lvl="3" eaLnBrk="1" hangingPunct="1"/>
            <a:r>
              <a:rPr lang="en-US" altLang="en-US" sz="2000" b="1" dirty="0">
                <a:solidFill>
                  <a:schemeClr val="accent5">
                    <a:lumMod val="25000"/>
                  </a:schemeClr>
                </a:solidFill>
                <a:latin typeface="+mn-lt"/>
              </a:rPr>
              <a:t>“The more a material resists the flow of electrons, the lower the current will be in response to voltage across the material.”</a:t>
            </a:r>
          </a:p>
          <a:p>
            <a:pPr marL="0" lvl="3" eaLnBrk="1" hangingPunct="1"/>
            <a:r>
              <a:rPr lang="en-US" altLang="en-US" sz="2000" b="1" dirty="0">
                <a:solidFill>
                  <a:srgbClr val="000000"/>
                </a:solidFill>
                <a:latin typeface="+mn-lt"/>
              </a:rPr>
              <a:t>Page 3-4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1" y="4584918"/>
            <a:ext cx="8762099" cy="1815882"/>
          </a:xfrm>
          <a:prstGeom prst="rect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+mn-lt"/>
              </a:rPr>
              <a:t>This equation expresses the relationship between current, voltage and resistance………….</a:t>
            </a:r>
          </a:p>
          <a:p>
            <a:r>
              <a:rPr lang="en-US" sz="2000" b="1" dirty="0">
                <a:latin typeface="+mn-lt"/>
              </a:rPr>
              <a:t>			</a:t>
            </a:r>
            <a:r>
              <a:rPr lang="en-US" sz="3200" b="1" dirty="0">
                <a:latin typeface="+mn-lt"/>
              </a:rPr>
              <a:t>I=E/R  </a:t>
            </a:r>
          </a:p>
          <a:p>
            <a:r>
              <a:rPr lang="en-US" sz="2000" b="1" dirty="0">
                <a:latin typeface="+mn-lt"/>
              </a:rPr>
              <a:t>I=current in amperes, E=voltage in volts, R=resistance in ohms</a:t>
            </a:r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47010" y="-20782"/>
            <a:ext cx="1467490" cy="1392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A56114B0-94A8-4014-8EAD-D02B70B8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2921139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rgbClr val="002060"/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gradFill>
                  <a:gsLst>
                    <a:gs pos="0">
                      <a:srgbClr val="FFFF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3.1 Electricity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2748285" y="1642080"/>
            <a:ext cx="3647429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Ohm’s Law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" y="2358790"/>
            <a:ext cx="5257800" cy="523220"/>
          </a:xfrm>
          <a:prstGeom prst="rect">
            <a:avLst/>
          </a:prstGeom>
          <a:solidFill>
            <a:srgbClr val="92D050">
              <a:alpha val="66000"/>
            </a:srgbClr>
          </a:solidFill>
          <a:ln w="38100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Don’t let the math scare you!!!!!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447010" y="-20782"/>
            <a:ext cx="1467490" cy="1392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267200" y="3300234"/>
            <a:ext cx="30270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0" algn="ctr" eaLnBrk="1" hangingPunct="1">
              <a:buFont typeface="Arial" panose="020B0604020202020204" pitchFamily="34" charset="0"/>
              <a:buNone/>
            </a:pPr>
            <a:r>
              <a:rPr lang="en-US" altLang="en-US" sz="4000" b="1" dirty="0">
                <a:latin typeface="+mn-lt"/>
              </a:rPr>
              <a:t>E = I x R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55622" y="4191774"/>
            <a:ext cx="28055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000" b="1" dirty="0">
                <a:latin typeface="+mn-lt"/>
              </a:rPr>
              <a:t>I = E / R </a:t>
            </a:r>
            <a:endParaRPr lang="en-US" sz="4000" dirty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78459" y="5121008"/>
            <a:ext cx="28045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0" algn="ctr" eaLnBrk="1" hangingPunct="1">
              <a:buFont typeface="Arial" panose="020B0604020202020204" pitchFamily="34" charset="0"/>
              <a:buNone/>
            </a:pPr>
            <a:r>
              <a:rPr lang="en-US" altLang="en-US" sz="4000" b="1" dirty="0">
                <a:latin typeface="+mn-lt"/>
              </a:rPr>
              <a:t>R = E / I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6130106"/>
            <a:ext cx="388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Modification of Figure 3.5A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067970"/>
            <a:ext cx="3177056" cy="3020015"/>
          </a:xfrm>
          <a:prstGeom prst="rect">
            <a:avLst/>
          </a:prstGeom>
        </p:spPr>
      </p:pic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C0049997-5456-40C0-94D2-E64271AB9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3130882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rgbClr val="002060"/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gradFill>
                  <a:gsLst>
                    <a:gs pos="0">
                      <a:srgbClr val="FFFF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3.1 Electricity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1717042" y="1699102"/>
            <a:ext cx="5709915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Ohm’s Law: </a:t>
            </a:r>
            <a:r>
              <a:rPr lang="en-US" sz="3200" b="1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Examples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6581894"/>
            <a:ext cx="21659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Figure 3.5 Page 3-4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29BA49-1B3B-440F-97FD-C98C735FE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533899"/>
            <a:ext cx="8238198" cy="4006075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60B45A5E-D1EE-4B63-A200-D794DC1C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313235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rgbClr val="002060"/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gradFill>
                  <a:gsLst>
                    <a:gs pos="0">
                      <a:srgbClr val="FFFF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3.1 Electricity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1" y="1627818"/>
            <a:ext cx="9070718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Ohm’s Law and Power Equations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2358790"/>
            <a:ext cx="9142199" cy="3293209"/>
          </a:xfrm>
          <a:prstGeom prst="rect">
            <a:avLst/>
          </a:prstGeom>
          <a:solidFill>
            <a:schemeClr val="bg1">
              <a:lumMod val="95000"/>
              <a:alpha val="66000"/>
            </a:schemeClr>
          </a:solidFill>
          <a:ln w="38100"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571500" lvl="3" indent="-571500"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600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POWER (P)</a:t>
            </a:r>
            <a:r>
              <a:rPr lang="en-US" sz="2600" b="1" dirty="0">
                <a:latin typeface="+mn-lt"/>
              </a:rPr>
              <a:t>, measured in </a:t>
            </a:r>
            <a:r>
              <a:rPr lang="en-US" sz="2600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WATTS</a:t>
            </a:r>
            <a:r>
              <a:rPr lang="en-US" sz="2600" b="1" dirty="0">
                <a:highlight>
                  <a:srgbClr val="FFFFFF"/>
                </a:highlight>
                <a:latin typeface="+mn-lt"/>
              </a:rPr>
              <a:t> </a:t>
            </a:r>
            <a:r>
              <a:rPr lang="en-US" sz="2600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(W)</a:t>
            </a:r>
            <a:r>
              <a:rPr lang="en-US" sz="2600" b="1" dirty="0">
                <a:latin typeface="+mn-lt"/>
              </a:rPr>
              <a:t>, is the rate at which electrical energy is used. </a:t>
            </a:r>
          </a:p>
          <a:p>
            <a:pPr marL="571500" lvl="3" indent="-571500"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endParaRPr lang="en-US" sz="2600" b="1" dirty="0">
              <a:latin typeface="+mn-lt"/>
            </a:endParaRPr>
          </a:p>
          <a:p>
            <a:pPr marL="571500" lvl="3" indent="-571500"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600" b="1" dirty="0">
                <a:latin typeface="+mn-lt"/>
              </a:rPr>
              <a:t>The quantity of power consumed by a circuit is called the </a:t>
            </a:r>
            <a:r>
              <a:rPr lang="en-US" sz="2600" b="1" dirty="0">
                <a:solidFill>
                  <a:srgbClr val="FF0000"/>
                </a:solidFill>
                <a:latin typeface="+mn-lt"/>
              </a:rPr>
              <a:t>LOAD</a:t>
            </a:r>
            <a:r>
              <a:rPr lang="en-US" sz="2600" b="1" dirty="0">
                <a:latin typeface="+mn-lt"/>
              </a:rPr>
              <a:t>.  </a:t>
            </a:r>
          </a:p>
          <a:p>
            <a:pPr marL="571500" lvl="3" indent="-571500"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endParaRPr lang="en-US" sz="2600" b="1" dirty="0">
              <a:latin typeface="+mn-lt"/>
            </a:endParaRPr>
          </a:p>
          <a:p>
            <a:pPr marL="571500" lvl="3" indent="-571500" eaLnBrk="1" fontAlgn="auto" hangingPunct="1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600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POWER</a:t>
            </a:r>
            <a:r>
              <a:rPr lang="en-US" sz="2600" b="1" dirty="0">
                <a:latin typeface="+mn-lt"/>
              </a:rPr>
              <a:t> is proportional with </a:t>
            </a:r>
            <a:r>
              <a:rPr lang="en-US" sz="2600" b="1" u="sng" dirty="0">
                <a:latin typeface="+mn-lt"/>
              </a:rPr>
              <a:t>VOLTAGE</a:t>
            </a:r>
            <a:r>
              <a:rPr lang="en-US" sz="2600" b="1" dirty="0">
                <a:latin typeface="+mn-lt"/>
              </a:rPr>
              <a:t> and </a:t>
            </a:r>
            <a:r>
              <a:rPr lang="en-US" sz="2600" b="1" u="sng" dirty="0">
                <a:latin typeface="+mn-lt"/>
              </a:rPr>
              <a:t>CURRENT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6" name="TextBox 2"/>
          <p:cNvSpPr txBox="1"/>
          <p:nvPr/>
        </p:nvSpPr>
        <p:spPr>
          <a:xfrm>
            <a:off x="455398" y="5956642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+mn-lt"/>
              </a:rPr>
              <a:t>P = E x I</a:t>
            </a:r>
            <a:endParaRPr lang="en-US" sz="2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66199" y="5966822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+mn-lt"/>
              </a:rPr>
              <a:t>I = P / E</a:t>
            </a:r>
            <a:endParaRPr lang="en-US" sz="2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019800" y="5956642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+mn-lt"/>
              </a:rPr>
              <a:t>E = P / I</a:t>
            </a:r>
            <a:endParaRPr lang="en-US" sz="28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9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103918" y="70753"/>
            <a:ext cx="1966800" cy="1356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5CCB887F-DCAB-430E-85F7-FFC7B327B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1465657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rgbClr val="002060"/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gradFill>
                  <a:gsLst>
                    <a:gs pos="0">
                      <a:srgbClr val="FFFF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3.1 Electricity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1" y="1627818"/>
            <a:ext cx="9070718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Ohm’s Law and Power Equations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19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103918" y="70753"/>
            <a:ext cx="1966800" cy="1356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97" y="2693834"/>
            <a:ext cx="3553983" cy="347836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0043" y="6272835"/>
            <a:ext cx="35539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Modification of Figure 3.5B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33443" y="2912403"/>
            <a:ext cx="29960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0" algn="ctr" eaLnBrk="1" hangingPunct="1">
              <a:buFont typeface="Arial" panose="020B0604020202020204" pitchFamily="34" charset="0"/>
              <a:buNone/>
            </a:pPr>
            <a:r>
              <a:rPr lang="en-US" altLang="en-US" sz="4000" b="1" dirty="0">
                <a:latin typeface="+mn-lt"/>
              </a:rPr>
              <a:t>P = I x E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37746" y="3967612"/>
            <a:ext cx="28055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000" b="1" dirty="0">
                <a:latin typeface="+mn-lt"/>
              </a:rPr>
              <a:t>I = P / E </a:t>
            </a:r>
            <a:endParaRPr lang="en-US" sz="4000" dirty="0">
              <a:latin typeface="+mn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72000" y="4978333"/>
            <a:ext cx="28045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 indent="0" algn="ctr" eaLnBrk="1" hangingPunct="1">
              <a:buFont typeface="Arial" panose="020B0604020202020204" pitchFamily="34" charset="0"/>
              <a:buNone/>
            </a:pPr>
            <a:r>
              <a:rPr lang="en-US" altLang="en-US" sz="4000" b="1" dirty="0">
                <a:latin typeface="+mn-lt"/>
              </a:rPr>
              <a:t>E = P / I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124BFEC-D9A1-4313-ABAC-F1E0AED3D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2750537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rgbClr val="002060"/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gradFill>
                  <a:gsLst>
                    <a:gs pos="0">
                      <a:srgbClr val="FFFF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3.1 Electricity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1" y="1627818"/>
            <a:ext cx="9070718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Ohm’s Law and Power Equations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7718"/>
            <a:ext cx="9142199" cy="4054522"/>
          </a:xfr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46710" y="2505670"/>
            <a:ext cx="4975860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 pitchFamily="34" charset="0"/>
              </a:rPr>
              <a:t>A water analogy showing the relationship between Ohm’s Law and Power.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8200" y="3429000"/>
            <a:ext cx="5029200" cy="762000"/>
          </a:xfrm>
          <a:prstGeom prst="rect">
            <a:avLst/>
          </a:prstGeom>
          <a:solidFill>
            <a:srgbClr val="C6CED6"/>
          </a:solidFill>
          <a:ln w="12700" cap="sq" cmpd="sng" algn="ctr">
            <a:noFill/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7EA0F453-A386-4703-B115-D929C5777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2073175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rgbClr val="002060"/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gradFill>
                  <a:gsLst>
                    <a:gs pos="0">
                      <a:srgbClr val="FFFF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3.1 Electricity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1" y="1627818"/>
            <a:ext cx="9070718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Power Equations: </a:t>
            </a:r>
            <a:r>
              <a:rPr lang="en-US" sz="3200" b="1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Examples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16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6038" y="82060"/>
            <a:ext cx="1308462" cy="128368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99551" y="2350976"/>
            <a:ext cx="8944897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b="1" dirty="0">
                <a:latin typeface="+mn-lt"/>
              </a:rPr>
              <a:t>How much </a:t>
            </a:r>
            <a:r>
              <a:rPr lang="en-US" sz="2200" b="1" u="sng" dirty="0">
                <a:latin typeface="+mn-lt"/>
              </a:rPr>
              <a:t>power </a:t>
            </a:r>
            <a:r>
              <a:rPr lang="en-US" sz="2200" b="1" dirty="0">
                <a:latin typeface="+mn-lt"/>
              </a:rPr>
              <a:t>is being used when the applied voltage is 14.9 volts DC and the current is 15 amperes? </a:t>
            </a:r>
          </a:p>
          <a:p>
            <a:pPr marL="0" lvl="3" eaLnBrk="1" fontAlgn="auto" hangingPunct="1">
              <a:spcAft>
                <a:spcPts val="0"/>
              </a:spcAft>
              <a:defRPr/>
            </a:pPr>
            <a:r>
              <a:rPr lang="en-US" b="1" dirty="0">
                <a:latin typeface="+mn-lt"/>
              </a:rPr>
              <a:t>	 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P = (E x I) = (14.9 V x 15 A) = 223.5 W (watts)</a:t>
            </a:r>
          </a:p>
          <a:p>
            <a:pPr marL="0" lvl="3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</a:p>
          <a:p>
            <a:pPr marL="342900" lvl="3" indent="-34290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200" b="1" dirty="0">
                <a:latin typeface="+mn-lt"/>
              </a:rPr>
              <a:t>What is the </a:t>
            </a:r>
            <a:r>
              <a:rPr lang="en-US" sz="2200" b="1" u="sng" dirty="0">
                <a:latin typeface="+mn-lt"/>
              </a:rPr>
              <a:t>voltage</a:t>
            </a:r>
            <a:r>
              <a:rPr lang="en-US" sz="2200" b="1" dirty="0">
                <a:latin typeface="+mn-lt"/>
              </a:rPr>
              <a:t> in a circuit if a 125 watt load draws 8 amps? </a:t>
            </a:r>
          </a:p>
          <a:p>
            <a:pPr marL="0" lvl="3" eaLnBrk="1" fontAlgn="auto" hangingPunct="1">
              <a:spcAft>
                <a:spcPts val="0"/>
              </a:spcAft>
              <a:defRPr/>
            </a:pPr>
            <a:r>
              <a:rPr lang="en-US" sz="2400" b="1" dirty="0">
                <a:solidFill>
                  <a:srgbClr val="000000"/>
                </a:solidFill>
                <a:latin typeface="+mn-lt"/>
              </a:rPr>
              <a:t>        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E = (P / I) = (125 W / 8 A) = 15.6 V (volts)</a:t>
            </a:r>
          </a:p>
          <a:p>
            <a:pPr marL="0" lvl="3" eaLnBrk="1" fontAlgn="auto" hangingPunct="1">
              <a:spcAft>
                <a:spcPts val="0"/>
              </a:spcAft>
              <a:defRPr/>
            </a:pPr>
            <a:endParaRPr lang="en-US" b="1" dirty="0">
              <a:solidFill>
                <a:srgbClr val="000000"/>
              </a:solidFill>
              <a:latin typeface="+mn-lt"/>
            </a:endParaRPr>
          </a:p>
          <a:p>
            <a:pPr marL="285750" lvl="3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00" b="1" dirty="0">
                <a:latin typeface="+mn-lt"/>
              </a:rPr>
              <a:t>How many </a:t>
            </a:r>
            <a:r>
              <a:rPr lang="en-US" sz="2200" b="1" u="sng" dirty="0">
                <a:latin typeface="+mn-lt"/>
              </a:rPr>
              <a:t>amperes</a:t>
            </a:r>
            <a:r>
              <a:rPr lang="en-US" sz="2200" b="1" dirty="0">
                <a:latin typeface="+mn-lt"/>
              </a:rPr>
              <a:t> are flowing in a circuit when the applied voltage is 3 volts and the load is 100 watts? </a:t>
            </a:r>
          </a:p>
          <a:p>
            <a:pPr marL="0" lvl="3" eaLnBrk="1" fontAlgn="auto" hangingPunct="1">
              <a:spcAft>
                <a:spcPts val="0"/>
              </a:spcAft>
              <a:defRPr/>
            </a:pPr>
            <a:r>
              <a:rPr lang="en-US" sz="2400" b="1" dirty="0">
                <a:latin typeface="+mn-lt"/>
              </a:rPr>
              <a:t>          </a:t>
            </a:r>
            <a:r>
              <a:rPr lang="en-US" b="1" dirty="0">
                <a:solidFill>
                  <a:srgbClr val="000000"/>
                </a:solidFill>
                <a:latin typeface="+mn-lt"/>
              </a:rPr>
              <a:t>I = (P / E) = (100 W / 3 V) = 33.3 A (amps)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73CF6B5C-4ABC-4C7C-A2C6-68A63F61D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3089299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rgbClr val="002060"/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gradFill>
                  <a:gsLst>
                    <a:gs pos="0">
                      <a:srgbClr val="FFFF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3.1 Electricity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1" y="1627818"/>
            <a:ext cx="9070718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Power Equations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50" y="2335687"/>
            <a:ext cx="8642350" cy="1344486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altLang="en-US" sz="2400" b="1" dirty="0">
                <a:solidFill>
                  <a:srgbClr val="FFFF00"/>
                </a:solidFill>
              </a:rPr>
              <a:t>Because Ohm’s Law links voltage, current and resistance, E and I can be replaced in the power equation with their equivalents.</a:t>
            </a:r>
            <a:endParaRPr lang="en-US" sz="2400" b="1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06038" y="82060"/>
            <a:ext cx="1308462" cy="1283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4C3813F-BAAE-4EF0-A8EC-1A5AAE12A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899876-89D9-4ED8-B04C-5829841AD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50" y="3701873"/>
            <a:ext cx="3429000" cy="2973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6E9FC2-D970-4306-958E-C2334213C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496" y="3903041"/>
            <a:ext cx="2480522" cy="259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47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rgbClr val="002060"/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gradFill>
                  <a:gsLst>
                    <a:gs pos="0">
                      <a:srgbClr val="FFFF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3.1 Electricity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1" y="1627818"/>
            <a:ext cx="9070718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3200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AC and DC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+mn-lt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50" y="2335687"/>
            <a:ext cx="8642350" cy="1906842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altLang="en-US" sz="2400" b="1" dirty="0">
                <a:solidFill>
                  <a:schemeClr val="bg1"/>
                </a:solidFill>
              </a:rPr>
              <a:t>	</a:t>
            </a:r>
            <a:r>
              <a:rPr lang="en-US" altLang="en-US" sz="2000" b="1" dirty="0">
                <a:solidFill>
                  <a:schemeClr val="bg1"/>
                </a:solidFill>
              </a:rPr>
              <a:t>Current that </a:t>
            </a:r>
            <a:r>
              <a:rPr lang="en-US" altLang="en-US" sz="2000" b="1" u="sng" dirty="0">
                <a:solidFill>
                  <a:schemeClr val="bg1"/>
                </a:solidFill>
              </a:rPr>
              <a:t>flows in one direction</a:t>
            </a:r>
            <a:r>
              <a:rPr lang="en-US" altLang="en-US" sz="2000" b="1" dirty="0">
                <a:solidFill>
                  <a:schemeClr val="bg1"/>
                </a:solidFill>
              </a:rPr>
              <a:t> all the time is called DIRECT CURRENT, abbreviated DC.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en-US" sz="2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000" b="1" dirty="0">
                <a:solidFill>
                  <a:schemeClr val="bg1"/>
                </a:solidFill>
              </a:rPr>
              <a:t>	Current that </a:t>
            </a:r>
            <a:r>
              <a:rPr lang="en-US" altLang="en-US" sz="2000" b="1" u="sng" dirty="0">
                <a:solidFill>
                  <a:schemeClr val="bg1"/>
                </a:solidFill>
              </a:rPr>
              <a:t>reverses direction</a:t>
            </a:r>
            <a:r>
              <a:rPr lang="en-US" altLang="en-US" sz="2000" b="1" dirty="0">
                <a:solidFill>
                  <a:schemeClr val="bg1"/>
                </a:solidFill>
              </a:rPr>
              <a:t> regularly is called ALTERNATING CURRENT, abbreviated AC.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2150" y="6552994"/>
            <a:ext cx="14804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+mn-lt"/>
              </a:rPr>
              <a:t>Figure 3.1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70588A74-EC72-4465-A019-432125F13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8F9C9-642C-4550-9B37-0C69596C9E9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386067"/>
            <a:ext cx="3317036" cy="2011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003618-6FA7-4831-8004-D2F50D2626D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77236" y="4389120"/>
            <a:ext cx="3319272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71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3.2 </a:t>
            </a:r>
            <a:r>
              <a:rPr lang="en-US" altLang="en-US" b="1" dirty="0">
                <a:solidFill>
                  <a:srgbClr val="000000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FFFFFF"/>
                </a:highlight>
                <a:latin typeface="+mn-lt"/>
              </a:rPr>
              <a:t>Components and Units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0" y="1627818"/>
            <a:ext cx="57912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3200" b="1" dirty="0">
                <a:solidFill>
                  <a:srgbClr val="FF0000"/>
                </a:solidFill>
                <a:latin typeface="+mn-lt"/>
              </a:rPr>
              <a:t>Basic Components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335" y="4191000"/>
            <a:ext cx="2667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+mn-lt"/>
              </a:rPr>
              <a:t>Figure 3.7</a:t>
            </a:r>
          </a:p>
        </p:txBody>
      </p:sp>
      <p:pic>
        <p:nvPicPr>
          <p:cNvPr id="1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2422769"/>
            <a:ext cx="2067690" cy="1713442"/>
          </a:xfrm>
          <a:prstGeom prst="rect">
            <a:avLst/>
          </a:prstGeom>
          <a:noFill/>
          <a:ln w="5715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7" y="4782949"/>
            <a:ext cx="2110314" cy="1429634"/>
          </a:xfrm>
          <a:prstGeom prst="rect">
            <a:avLst/>
          </a:prstGeom>
          <a:noFill/>
          <a:ln w="539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6200" y="6272926"/>
            <a:ext cx="2667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+mn-lt"/>
              </a:rPr>
              <a:t>Figure 3.8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3170905" y="2283790"/>
            <a:ext cx="5820696" cy="944319"/>
          </a:xfrm>
          <a:solidFill>
            <a:schemeClr val="bg1"/>
          </a:solidFill>
        </p:spPr>
        <p:txBody>
          <a:bodyPr rtlCol="0">
            <a:normAutofit/>
          </a:bodyPr>
          <a:lstStyle/>
          <a:p>
            <a:pPr marL="0" lvl="3" indent="0" eaLnBrk="1" fontAlgn="auto" hangingPunct="1">
              <a:spcAft>
                <a:spcPts val="0"/>
              </a:spcAft>
              <a:buNone/>
              <a:defRPr/>
            </a:pPr>
            <a:r>
              <a:rPr lang="en-US" sz="2400" b="1" u="sng" dirty="0">
                <a:solidFill>
                  <a:srgbClr val="000000"/>
                </a:solidFill>
              </a:rPr>
              <a:t>Resistors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kern="1200" dirty="0">
                <a:ea typeface="+mn-ea"/>
                <a:cs typeface="Arial" panose="020B0604020202020204" pitchFamily="34" charset="0"/>
              </a:rPr>
              <a:t>oppose the flow of current in circuits.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170905" y="3313165"/>
            <a:ext cx="5835446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3" eaLnBrk="1" hangingPunct="1"/>
            <a:r>
              <a:rPr lang="en-US" altLang="en-US" sz="2400" b="1" u="sng" dirty="0">
                <a:solidFill>
                  <a:srgbClr val="000000"/>
                </a:solidFill>
                <a:latin typeface="+mn-lt"/>
              </a:rPr>
              <a:t>Capacitors</a:t>
            </a: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n-US" sz="2400" b="1" dirty="0">
                <a:latin typeface="+mn-lt"/>
              </a:rPr>
              <a:t>store electric energy in the electric field between two conducting surfaces called ELECTRODES, separated by an insulator called a DIELECTRIC.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143456" y="5337214"/>
            <a:ext cx="5848146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3" eaLnBrk="1" hangingPunct="1"/>
            <a:r>
              <a:rPr lang="en-US" altLang="en-US" sz="2400" b="1" dirty="0">
                <a:latin typeface="+mn-lt"/>
              </a:rPr>
              <a:t>Storing energy in an electric field is called </a:t>
            </a:r>
            <a:r>
              <a:rPr lang="en-US" altLang="en-US" sz="2400" b="1" dirty="0">
                <a:solidFill>
                  <a:schemeClr val="accent1"/>
                </a:solidFill>
                <a:latin typeface="+mn-lt"/>
              </a:rPr>
              <a:t>CAPACITANCE</a:t>
            </a:r>
            <a:r>
              <a:rPr lang="en-US" altLang="en-US" sz="2400" b="1" dirty="0">
                <a:latin typeface="+mn-lt"/>
              </a:rPr>
              <a:t>, and is measured in </a:t>
            </a:r>
            <a:r>
              <a:rPr lang="en-US" altLang="en-US" sz="2400" b="1" dirty="0">
                <a:solidFill>
                  <a:schemeClr val="accent1"/>
                </a:solidFill>
                <a:latin typeface="+mn-lt"/>
              </a:rPr>
              <a:t>FARADS (F)</a:t>
            </a:r>
            <a:r>
              <a:rPr lang="en-US" altLang="en-US" sz="2400" b="1" dirty="0">
                <a:latin typeface="+mn-lt"/>
              </a:rPr>
              <a:t>.</a:t>
            </a:r>
          </a:p>
        </p:txBody>
      </p:sp>
      <p:sp>
        <p:nvSpPr>
          <p:cNvPr id="21" name="Footer Placeholder 1">
            <a:extLst>
              <a:ext uri="{FF2B5EF4-FFF2-40B4-BE49-F238E27FC236}">
                <a16:creationId xmlns:a16="http://schemas.microsoft.com/office/drawing/2014/main" id="{7947B1DF-71FF-45DC-95B3-9FC0F6C90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1012991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347450" y="587030"/>
            <a:ext cx="8642350" cy="868363"/>
          </a:xfrm>
        </p:spPr>
        <p:txBody>
          <a:bodyPr/>
          <a:lstStyle/>
          <a:p>
            <a:pPr algn="ctr"/>
            <a:r>
              <a:rPr lang="en-US" altLang="en-US" sz="4400" b="1" dirty="0">
                <a:latin typeface="+mn-lt"/>
              </a:rPr>
              <a:t>Brief Review of Chapter 6 </a:t>
            </a:r>
            <a:br>
              <a:rPr lang="en-US" altLang="en-US" sz="4400" b="1" dirty="0">
                <a:latin typeface="+mn-lt"/>
              </a:rPr>
            </a:br>
            <a:r>
              <a:rPr lang="en-US" altLang="en-US" sz="4400" b="1" dirty="0">
                <a:latin typeface="+mn-lt"/>
              </a:rPr>
              <a:t>Exam Questions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chemeClr val="bg2"/>
          </a:solidFill>
          <a:ln w="50800">
            <a:solidFill>
              <a:schemeClr val="accent1"/>
            </a:solidFill>
          </a:ln>
        </p:spPr>
        <p:txBody>
          <a:bodyPr/>
          <a:lstStyle/>
          <a:p>
            <a:pPr>
              <a:buFontTx/>
              <a:buNone/>
              <a:defRPr/>
            </a:pP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Which Q signal indicates that you are receiving interference from other stations?</a:t>
            </a:r>
          </a:p>
          <a:p>
            <a:pPr>
              <a:buFontTx/>
              <a:buNone/>
              <a:defRPr/>
            </a:pPr>
            <a:endParaRPr lang="en-US" b="1" dirty="0"/>
          </a:p>
          <a:p>
            <a:pPr>
              <a:buFontTx/>
              <a:buNone/>
              <a:defRPr/>
            </a:pP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QRM</a:t>
            </a:r>
          </a:p>
          <a:p>
            <a:pPr>
              <a:buFontTx/>
              <a:buNone/>
              <a:defRPr/>
            </a:pPr>
            <a:endParaRPr lang="en-US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Tx/>
              <a:buNone/>
              <a:defRPr/>
            </a:pPr>
            <a:endParaRPr lang="en-US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  <a:defRPr/>
            </a:pPr>
            <a:r>
              <a:rPr lang="en-US" sz="2400" b="1" dirty="0">
                <a:solidFill>
                  <a:srgbClr val="00000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T2B10  Page 6-7</a:t>
            </a:r>
          </a:p>
          <a:p>
            <a:pPr>
              <a:buFontTx/>
              <a:buNone/>
              <a:defRPr/>
            </a:pPr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B0EDF9C-7E12-4154-85C3-EF6AAEEE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888670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3.2 </a:t>
            </a:r>
            <a:r>
              <a:rPr lang="en-US" altLang="en-US" b="1" dirty="0">
                <a:solidFill>
                  <a:srgbClr val="000000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FFFFFF"/>
                </a:highlight>
                <a:latin typeface="+mn-lt"/>
              </a:rPr>
              <a:t>Components and Units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0" y="1627818"/>
            <a:ext cx="57912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3200" b="1" dirty="0">
                <a:solidFill>
                  <a:srgbClr val="FF0000"/>
                </a:solidFill>
                <a:latin typeface="+mn-lt"/>
              </a:rPr>
              <a:t>Basic Components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58" y="2514600"/>
            <a:ext cx="2181742" cy="1709198"/>
          </a:xfrm>
          <a:prstGeom prst="rect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58" y="4648200"/>
            <a:ext cx="2231532" cy="1640427"/>
          </a:xfrm>
          <a:prstGeom prst="rect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22" name="Rectangle 21"/>
          <p:cNvSpPr/>
          <p:nvPr/>
        </p:nvSpPr>
        <p:spPr>
          <a:xfrm>
            <a:off x="2665201" y="2438400"/>
            <a:ext cx="6476999" cy="415498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3" eaLnBrk="1" hangingPunct="1"/>
            <a:r>
              <a:rPr lang="en-US" altLang="en-US" sz="2400" b="1" u="sng" dirty="0">
                <a:solidFill>
                  <a:srgbClr val="000000"/>
                </a:solidFill>
                <a:latin typeface="+mn-lt"/>
              </a:rPr>
              <a:t>Inductors</a:t>
            </a:r>
            <a:r>
              <a:rPr lang="en-US" altLang="en-US" sz="2400" b="1" dirty="0">
                <a:solidFill>
                  <a:srgbClr val="000000"/>
                </a:solidFill>
                <a:latin typeface="+mn-lt"/>
              </a:rPr>
              <a:t> store energy in a MAGNETIC FIELD created by energy flowing through a wire.</a:t>
            </a:r>
          </a:p>
          <a:p>
            <a:pPr marL="342900" lvl="3" indent="-342900" eaLnBrk="1" hangingPunct="1">
              <a:buFont typeface="Arial" panose="020B0604020202020204" pitchFamily="34" charset="0"/>
              <a:buChar char="•"/>
            </a:pPr>
            <a:endParaRPr lang="en-US" altLang="en-US" sz="2400" b="1" dirty="0">
              <a:solidFill>
                <a:schemeClr val="bg1"/>
              </a:solidFill>
              <a:latin typeface="+mn-lt"/>
            </a:endParaRPr>
          </a:p>
          <a:p>
            <a:pPr marL="0" lvl="3" eaLnBrk="1" hangingPunct="1"/>
            <a:r>
              <a:rPr lang="en-US" altLang="en-US" sz="24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Storing energy in a magnetic field is called INDUCTANCE and is measured in </a:t>
            </a:r>
            <a:r>
              <a:rPr lang="en-US" altLang="en-US" sz="2400" b="1" u="sng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HENRYS (H)</a:t>
            </a:r>
            <a:r>
              <a:rPr lang="en-US" altLang="en-US" sz="2400" b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. </a:t>
            </a:r>
          </a:p>
          <a:p>
            <a:pPr marL="342900" lvl="3" indent="-342900" eaLnBrk="1" hangingPunct="1">
              <a:buFont typeface="Arial" panose="020B0604020202020204" pitchFamily="34" charset="0"/>
              <a:buChar char="•"/>
            </a:pPr>
            <a:endParaRPr lang="en-US" altLang="en-US" sz="2400" b="1" dirty="0">
              <a:solidFill>
                <a:schemeClr val="bg1"/>
              </a:solidFill>
              <a:latin typeface="+mn-lt"/>
            </a:endParaRPr>
          </a:p>
          <a:p>
            <a:pPr marL="0" lvl="3" eaLnBrk="1" hangingPunct="1"/>
            <a:r>
              <a:rPr lang="en-US" altLang="en-US" sz="2400" b="1" dirty="0">
                <a:solidFill>
                  <a:schemeClr val="accent5">
                    <a:lumMod val="25000"/>
                  </a:schemeClr>
                </a:solidFill>
                <a:latin typeface="+mn-lt"/>
              </a:rPr>
              <a:t>Inductors are made from WIRE wound in a COIL, sometimes around a magnetic CORE. </a:t>
            </a:r>
            <a:endParaRPr lang="en-US" sz="2400" b="1" dirty="0">
              <a:solidFill>
                <a:schemeClr val="accent5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FFEE591-B06E-43F3-B48D-458A1B121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2423075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3.2 </a:t>
            </a:r>
            <a:r>
              <a:rPr lang="en-US" altLang="en-US" b="1" dirty="0">
                <a:solidFill>
                  <a:srgbClr val="000000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FFFFFF"/>
                </a:highlight>
                <a:latin typeface="+mn-lt"/>
              </a:rPr>
              <a:t>Components and Units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0" y="1627818"/>
            <a:ext cx="57912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3200" b="1" dirty="0">
                <a:solidFill>
                  <a:srgbClr val="FF0000"/>
                </a:solidFill>
                <a:latin typeface="+mn-lt"/>
              </a:rPr>
              <a:t>Basic Components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92" y="2372380"/>
            <a:ext cx="2427185" cy="181862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2" y="4658855"/>
            <a:ext cx="2468543" cy="1898879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2762852" y="2344790"/>
            <a:ext cx="6324600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3" eaLnBrk="1" hangingPunct="1"/>
            <a:r>
              <a:rPr lang="en-US" altLang="en-US" sz="20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TRANSFORMERS</a:t>
            </a:r>
            <a:r>
              <a:rPr lang="en-US" altLang="en-US" sz="2000" b="1" dirty="0">
                <a:latin typeface="+mn-lt"/>
              </a:rPr>
              <a:t> are made from two inductors that share a stored magnetic field.  This arrangement allows energy to be transferred from one inductor to the other, while changing the combination of AC voltage and current.</a:t>
            </a:r>
            <a:endParaRPr lang="en-US" sz="2000" b="1" dirty="0"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70909" y="4769603"/>
            <a:ext cx="6316544" cy="16773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3" eaLnBrk="1" hangingPunct="1"/>
            <a:r>
              <a:rPr lang="en-US" altLang="en-US" sz="20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Resistors</a:t>
            </a:r>
            <a:r>
              <a:rPr lang="en-US" altLang="en-US" sz="2000" b="1" dirty="0">
                <a:latin typeface="+mn-lt"/>
              </a:rPr>
              <a:t> can be made with values that can be varied.  A variable resistor is often called a POTENTIOMETER, and is often used to control a voltage, such as in a volume control. </a:t>
            </a:r>
            <a:endParaRPr lang="en-US" sz="2000" b="1" dirty="0">
              <a:latin typeface="+mn-lt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1ECF0CC-4898-4A9A-9D59-4D0867153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1357414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3.2 </a:t>
            </a:r>
            <a:r>
              <a:rPr lang="en-US" altLang="en-US" b="1" dirty="0">
                <a:solidFill>
                  <a:srgbClr val="000000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FFFFFF"/>
                </a:highlight>
                <a:latin typeface="+mn-lt"/>
              </a:rPr>
              <a:t>Components and Units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0" y="1627818"/>
            <a:ext cx="57912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3200" b="1" dirty="0">
                <a:solidFill>
                  <a:srgbClr val="FF0000"/>
                </a:solidFill>
                <a:latin typeface="+mn-lt"/>
              </a:rPr>
              <a:t>Basic Components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30811">
            <a:off x="7245831" y="2589706"/>
            <a:ext cx="1516599" cy="16118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2402300"/>
            <a:ext cx="2026126" cy="1578040"/>
          </a:xfrm>
          <a:prstGeom prst="rect">
            <a:avLst/>
          </a:prstGeom>
        </p:spPr>
      </p:pic>
      <p:pic>
        <p:nvPicPr>
          <p:cNvPr id="17" name="Picture 2" descr="C:\Users\LARRY_~1\AppData\Local\Temp\SNAGHTML54721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2979">
            <a:off x="4554803" y="2666991"/>
            <a:ext cx="1895475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65413">
            <a:off x="2445144" y="2618910"/>
            <a:ext cx="1720765" cy="127324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6200" y="4526328"/>
            <a:ext cx="8991600" cy="200054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</a:rPr>
              <a:t>Variable Capacitors </a:t>
            </a:r>
            <a:r>
              <a:rPr lang="en-US" sz="2400" b="1" dirty="0">
                <a:latin typeface="+mn-lt"/>
              </a:rPr>
              <a:t>are built so that its two electrodes can move, and change capacitance.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400" b="1" dirty="0">
              <a:latin typeface="+mn-lt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>
                <a:latin typeface="+mn-lt"/>
              </a:rPr>
              <a:t>A change in tuning frequency is usually done with a variable capacitor</a:t>
            </a:r>
            <a:r>
              <a:rPr lang="en-US" sz="2800" b="1" dirty="0">
                <a:latin typeface="+mn-lt"/>
              </a:rPr>
              <a:t>.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39BE86C-49FF-4F4E-8604-73AE440AB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2148443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3.2 </a:t>
            </a:r>
            <a:r>
              <a:rPr lang="en-US" altLang="en-US" b="1" dirty="0">
                <a:solidFill>
                  <a:srgbClr val="000000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FFFFFF"/>
                </a:highlight>
                <a:latin typeface="+mn-lt"/>
              </a:rPr>
              <a:t>Components and Units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09700" y="1586035"/>
            <a:ext cx="63246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3200" b="1" dirty="0">
                <a:solidFill>
                  <a:srgbClr val="000000"/>
                </a:solidFill>
                <a:effectLst>
                  <a:glow rad="127000">
                    <a:schemeClr val="bg1"/>
                  </a:glow>
                </a:effectLst>
                <a:latin typeface="+mn-lt"/>
              </a:rPr>
              <a:t>Reactance and Impedance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2643661"/>
            <a:ext cx="8534400" cy="32932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lvl="3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600" b="1" dirty="0">
                <a:latin typeface="+mn-lt"/>
              </a:rPr>
              <a:t>In </a:t>
            </a:r>
            <a:r>
              <a:rPr lang="en-US" altLang="en-US" sz="26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resistors</a:t>
            </a:r>
            <a:r>
              <a:rPr lang="en-US" altLang="en-US" sz="2600" b="1" dirty="0">
                <a:latin typeface="+mn-lt"/>
              </a:rPr>
              <a:t>, current and voltage always follow exactly Ohm’s law and stay IN PHASE, whether the current is AC or DC.</a:t>
            </a:r>
          </a:p>
          <a:p>
            <a:pPr marL="342900" lvl="3" indent="-342900" eaLnBrk="1" hangingPunct="1">
              <a:buFont typeface="Arial" panose="020B0604020202020204" pitchFamily="34" charset="0"/>
              <a:buChar char="•"/>
            </a:pPr>
            <a:endParaRPr lang="en-US" altLang="en-US" sz="2600" dirty="0">
              <a:latin typeface="+mn-lt"/>
            </a:endParaRPr>
          </a:p>
          <a:p>
            <a:pPr marL="342900" lvl="3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600" b="1" dirty="0">
                <a:latin typeface="+mn-lt"/>
              </a:rPr>
              <a:t>In </a:t>
            </a:r>
            <a:r>
              <a:rPr lang="en-US" altLang="en-US" sz="26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capacitors</a:t>
            </a:r>
            <a:r>
              <a:rPr lang="en-US" altLang="en-US" sz="2600" b="1" dirty="0">
                <a:latin typeface="+mn-lt"/>
              </a:rPr>
              <a:t> and </a:t>
            </a:r>
            <a:r>
              <a:rPr lang="en-US" altLang="en-US" sz="26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inductors</a:t>
            </a:r>
            <a:r>
              <a:rPr lang="en-US" altLang="en-US" sz="2600" b="1" dirty="0">
                <a:latin typeface="+mn-lt"/>
              </a:rPr>
              <a:t>, AC current and voltage become altered so that their values shift with time.  The amount of shift is measured as a PHASE DIFFERENCE.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370B69D3-127F-47BA-9DA4-02062B72E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2292731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3.2 </a:t>
            </a:r>
            <a:r>
              <a:rPr lang="en-US" altLang="en-US" b="1" dirty="0">
                <a:solidFill>
                  <a:srgbClr val="000000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FFFFFF"/>
                </a:highlight>
                <a:latin typeface="+mn-lt"/>
              </a:rPr>
              <a:t>Components and Units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09700" y="1586035"/>
            <a:ext cx="63246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3200" b="1" dirty="0">
                <a:solidFill>
                  <a:srgbClr val="000000"/>
                </a:solidFill>
                <a:effectLst>
                  <a:glow rad="127000">
                    <a:schemeClr val="bg1"/>
                  </a:glow>
                </a:effectLst>
                <a:highlight>
                  <a:srgbClr val="FFFFFF"/>
                </a:highlight>
                <a:latin typeface="+mn-lt"/>
              </a:rPr>
              <a:t>Reactance and Impedance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2444980"/>
            <a:ext cx="8305800" cy="18158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q"/>
            </a:pPr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Capacitors</a:t>
            </a:r>
            <a:r>
              <a:rPr lang="en-US" altLang="en-US" sz="2800" b="1" dirty="0">
                <a:latin typeface="+mn-lt"/>
              </a:rPr>
              <a:t> resist a change in </a:t>
            </a:r>
            <a:r>
              <a:rPr lang="en-US" altLang="en-US" sz="2800" b="1" u="sng" dirty="0">
                <a:latin typeface="+mn-lt"/>
              </a:rPr>
              <a:t>voltage</a:t>
            </a:r>
            <a:r>
              <a:rPr lang="en-US" altLang="en-US" sz="2800" b="1" dirty="0">
                <a:latin typeface="+mn-lt"/>
              </a:rPr>
              <a:t>.</a:t>
            </a:r>
          </a:p>
          <a:p>
            <a:pPr eaLnBrk="1" hangingPunct="1"/>
            <a:endParaRPr lang="en-US" altLang="en-US" sz="2800" b="1" dirty="0">
              <a:latin typeface="+mn-lt"/>
            </a:endParaRPr>
          </a:p>
          <a:p>
            <a:pPr marL="457200" lvl="3" indent="-457200" eaLnBrk="1" hangingPunct="1">
              <a:buFont typeface="Wingdings" panose="05000000000000000000" pitchFamily="2" charset="2"/>
              <a:buChar char="q"/>
            </a:pPr>
            <a:r>
              <a:rPr lang="en-US" altLang="en-US" sz="28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Inductors</a:t>
            </a:r>
            <a:r>
              <a:rPr lang="en-US" altLang="en-US" sz="2800" b="1" dirty="0">
                <a:latin typeface="+mn-lt"/>
              </a:rPr>
              <a:t> resist a change in </a:t>
            </a:r>
            <a:r>
              <a:rPr lang="en-US" altLang="en-US" sz="2800" b="1" u="sng" dirty="0">
                <a:latin typeface="+mn-lt"/>
              </a:rPr>
              <a:t>current</a:t>
            </a:r>
            <a:r>
              <a:rPr lang="en-US" altLang="en-US" sz="2800" b="1" dirty="0">
                <a:latin typeface="+mn-lt"/>
              </a:rPr>
              <a:t>.</a:t>
            </a:r>
          </a:p>
          <a:p>
            <a:pPr marL="342900" lvl="3" indent="-342900" eaLnBrk="1" hangingPunct="1">
              <a:buFont typeface="Arial" panose="020B0604020202020204" pitchFamily="34" charset="0"/>
              <a:buChar char="•"/>
            </a:pPr>
            <a:endParaRPr lang="en-US" altLang="en-US" sz="2800" b="1" dirty="0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4387455"/>
            <a:ext cx="8305800" cy="2092881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>
            <a:spAutoFit/>
          </a:bodyPr>
          <a:lstStyle/>
          <a:p>
            <a:pPr marL="342900" lvl="3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2600" b="1" dirty="0">
                <a:latin typeface="+mn-lt"/>
              </a:rPr>
              <a:t>These resistances are measured in OHMS, but are called either CAPACITIVE REACTANCE (for capacitors) or </a:t>
            </a:r>
            <a:br>
              <a:rPr lang="en-US" altLang="en-US" sz="2600" b="1" dirty="0">
                <a:latin typeface="+mn-lt"/>
              </a:rPr>
            </a:br>
            <a:r>
              <a:rPr lang="en-US" altLang="en-US" sz="2600" b="1" dirty="0">
                <a:latin typeface="+mn-lt"/>
              </a:rPr>
              <a:t>INDUCTIVE REACTANCE (for inductors), </a:t>
            </a:r>
            <a:br>
              <a:rPr lang="en-US" altLang="en-US" sz="2600" b="1" dirty="0">
                <a:latin typeface="+mn-lt"/>
              </a:rPr>
            </a:br>
            <a:r>
              <a:rPr lang="en-US" altLang="en-US" sz="2600" b="1" dirty="0">
                <a:latin typeface="+mn-lt"/>
              </a:rPr>
              <a:t>and labeled ( X ).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16983DEF-D69C-4EA0-B779-1B47ED543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2995345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3.2 </a:t>
            </a:r>
            <a:r>
              <a:rPr lang="en-US" altLang="en-US" b="1" dirty="0">
                <a:solidFill>
                  <a:srgbClr val="000000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FFFFFF"/>
                </a:highlight>
                <a:latin typeface="+mn-lt"/>
              </a:rPr>
              <a:t>Components and Units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09700" y="1586035"/>
            <a:ext cx="63246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3200" b="1" dirty="0">
                <a:solidFill>
                  <a:srgbClr val="000000"/>
                </a:solidFill>
                <a:effectLst>
                  <a:glow rad="127000">
                    <a:schemeClr val="bg1"/>
                  </a:glow>
                </a:effectLst>
                <a:latin typeface="+mn-lt"/>
              </a:rPr>
              <a:t>Reactance and Impedance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2444980"/>
            <a:ext cx="8305800" cy="25237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lvl="3" indent="-457200" eaLnBrk="1" hangingPunct="1">
              <a:buFont typeface="Wingdings" panose="05000000000000000000" pitchFamily="2" charset="2"/>
              <a:buChar char="ü"/>
            </a:pPr>
            <a:r>
              <a:rPr lang="en-US" altLang="en-US" sz="2600" b="1" dirty="0">
                <a:latin typeface="+mn-lt"/>
              </a:rPr>
              <a:t>Various combinations of resistors, capacitors, and inductors in AC circuits will have combinations of resistance and reactance, measured in OHMS but called IMPEDANCE, and labeled ( Z ).</a:t>
            </a:r>
          </a:p>
          <a:p>
            <a:pPr marL="342900" lvl="3" indent="-342900" eaLnBrk="1" hangingPunct="1">
              <a:buFont typeface="Arial" panose="020B0604020202020204" pitchFamily="34" charset="0"/>
              <a:buChar char="•"/>
            </a:pPr>
            <a:endParaRPr lang="en-US" altLang="en-US" sz="2800" b="1" dirty="0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218" y="5188370"/>
            <a:ext cx="8305800" cy="1292662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en-US" sz="2600" b="1" dirty="0">
                <a:latin typeface="+mn-lt"/>
              </a:rPr>
              <a:t>Z (impedance) is a general term used to mean a circuit’s opposition to AC current flow.</a:t>
            </a:r>
            <a:endParaRPr lang="en-US" sz="2600" b="1" dirty="0">
              <a:latin typeface="+mn-lt"/>
            </a:endParaRP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A91402BE-F1FB-48EB-B5E6-023FF51C1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4195551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3.2 </a:t>
            </a:r>
            <a:r>
              <a:rPr lang="en-US" altLang="en-US" b="1" dirty="0">
                <a:solidFill>
                  <a:srgbClr val="000000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FFFFFF"/>
                </a:highlight>
                <a:latin typeface="+mn-lt"/>
              </a:rPr>
              <a:t>Components and Units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09700" y="1586035"/>
            <a:ext cx="632460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Resonance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3291" y="2611310"/>
            <a:ext cx="830580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b="1" dirty="0">
                <a:latin typeface="+mn-lt"/>
              </a:rPr>
              <a:t>Since </a:t>
            </a:r>
            <a:r>
              <a:rPr lang="en-US" altLang="en-US" sz="2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capacitive reactance </a:t>
            </a:r>
            <a:r>
              <a:rPr lang="en-US" altLang="en-US" sz="2400" b="1" dirty="0">
                <a:latin typeface="+mn-lt"/>
              </a:rPr>
              <a:t>and </a:t>
            </a:r>
            <a:r>
              <a:rPr lang="en-US" altLang="en-US" sz="2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inductive reactance</a:t>
            </a:r>
            <a:r>
              <a:rPr lang="en-US" altLang="en-US" sz="2400" b="1" dirty="0">
                <a:latin typeface="+mn-lt"/>
              </a:rPr>
              <a:t> depend on the FREQUENCY of the AC current, the two out-of-phase reactances, at some specific frequency, will equal each other and cancel out, bringing current and voltage back into step with each other.  </a:t>
            </a:r>
          </a:p>
        </p:txBody>
      </p:sp>
      <p:sp>
        <p:nvSpPr>
          <p:cNvPr id="8" name="Rectangle 7"/>
          <p:cNvSpPr/>
          <p:nvPr/>
        </p:nvSpPr>
        <p:spPr>
          <a:xfrm>
            <a:off x="353291" y="5269247"/>
            <a:ext cx="8305800" cy="1200329"/>
          </a:xfrm>
          <a:prstGeom prst="rect">
            <a:avLst/>
          </a:prstGeom>
          <a:solidFill>
            <a:schemeClr val="accent2">
              <a:lumMod val="20000"/>
              <a:lumOff val="80000"/>
              <a:alpha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en-US" sz="2400" b="1" dirty="0">
                <a:latin typeface="+mn-lt"/>
              </a:rPr>
              <a:t>This is called </a:t>
            </a:r>
            <a:r>
              <a:rPr lang="en-US" altLang="en-US" sz="2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RESONANCE</a:t>
            </a:r>
            <a:r>
              <a:rPr lang="en-US" altLang="en-US" sz="2400" b="1" dirty="0">
                <a:latin typeface="+mn-lt"/>
              </a:rPr>
              <a:t>, and the frequency it happens at is called the </a:t>
            </a:r>
            <a:r>
              <a:rPr lang="en-US" altLang="en-US" sz="24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RESONANT FREQUENCY.</a:t>
            </a:r>
            <a:endParaRPr lang="en-US" sz="2400" b="1" dirty="0">
              <a:latin typeface="+mn-lt"/>
            </a:endParaRP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101B988D-88CA-4E29-8E05-D34DB6F7E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2936458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3.2 </a:t>
            </a:r>
            <a:r>
              <a:rPr lang="en-US" altLang="en-US" b="1" dirty="0">
                <a:solidFill>
                  <a:srgbClr val="000000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FFFFFF"/>
                </a:highlight>
                <a:latin typeface="+mn-lt"/>
              </a:rPr>
              <a:t>Components and Units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09700" y="1586035"/>
            <a:ext cx="632460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Resonance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3291" y="2568210"/>
            <a:ext cx="8305800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sz="2400" b="1" dirty="0">
                <a:latin typeface="+mn-lt"/>
              </a:rPr>
              <a:t>Circuits that have at least one resonant frequency are called RESONANT CIRCUITS or TUNED CIRCUITS.</a:t>
            </a:r>
            <a:endParaRPr lang="en-US" altLang="en-US" sz="2400" b="1" dirty="0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3291" y="5383351"/>
            <a:ext cx="8305800" cy="1200329"/>
          </a:xfrm>
          <a:prstGeom prst="rect">
            <a:avLst/>
          </a:prstGeom>
          <a:solidFill>
            <a:schemeClr val="accent4">
              <a:lumMod val="75000"/>
              <a:lumOff val="25000"/>
              <a:alpha val="85000"/>
            </a:schemeClr>
          </a:solidFill>
        </p:spPr>
        <p:txBody>
          <a:bodyPr wrap="square">
            <a:spAutoFit/>
          </a:bodyPr>
          <a:lstStyle/>
          <a:p>
            <a:pPr marL="0" lvl="3" eaLnBrk="1" fontAlgn="auto" hangingPunct="1"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bg1"/>
                </a:solidFill>
                <a:latin typeface="+mn-lt"/>
              </a:rPr>
              <a:t>Tuned circuits are very important in radio because they make it possible to send and receive signals at specific frequencies.</a:t>
            </a:r>
          </a:p>
        </p:txBody>
      </p:sp>
      <p:sp>
        <p:nvSpPr>
          <p:cNvPr id="3" name="Rectangle 2"/>
          <p:cNvSpPr/>
          <p:nvPr/>
        </p:nvSpPr>
        <p:spPr>
          <a:xfrm>
            <a:off x="353291" y="4226005"/>
            <a:ext cx="830580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latin typeface="+mn-lt"/>
              </a:rPr>
              <a:t>A tuned circuit acts as a filter, passing or blocking AC signals at its resonant frequency.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AA7764F2-07C6-4326-99A7-34613FEB0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2370349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3.2 </a:t>
            </a:r>
            <a:r>
              <a:rPr lang="en-US" altLang="en-US" b="1" dirty="0">
                <a:solidFill>
                  <a:srgbClr val="000000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FFFFFF"/>
                </a:highlight>
                <a:latin typeface="+mn-lt"/>
              </a:rPr>
              <a:t>Components and Units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34635" y="1622187"/>
            <a:ext cx="9143999" cy="52322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n-lt"/>
              </a:rPr>
              <a:t>Diodes, Transistors and Integrated Circuits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2262664"/>
            <a:ext cx="8305800" cy="156966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</p:spPr>
        <p:txBody>
          <a:bodyPr wrap="square">
            <a:spAutoFit/>
          </a:bodyPr>
          <a:lstStyle/>
          <a:p>
            <a:pPr marL="0" lvl="3" eaLnBrk="1" fontAlgn="auto" hangingPunct="1">
              <a:spcAft>
                <a:spcPts val="0"/>
              </a:spcAft>
              <a:defRPr/>
            </a:pPr>
            <a:r>
              <a:rPr lang="en-US" altLang="en-US" sz="2400" b="1" dirty="0">
                <a:solidFill>
                  <a:srgbClr val="FFFF00"/>
                </a:solidFill>
                <a:latin typeface="+mn-lt"/>
              </a:rPr>
              <a:t>SEMICONDUCTORS</a:t>
            </a:r>
            <a:r>
              <a:rPr lang="en-US" altLang="en-US" sz="2400" b="1" dirty="0">
                <a:solidFill>
                  <a:schemeClr val="bg1"/>
                </a:solidFill>
                <a:latin typeface="+mn-lt"/>
              </a:rPr>
              <a:t>, solid pieces of germanium, silicon or other exotic crystals, have almost completely replaced the use of vacuum tubes in modern day equipment.  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5125424"/>
            <a:ext cx="8305800" cy="830997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>
            <a:spAutoFit/>
          </a:bodyPr>
          <a:lstStyle/>
          <a:p>
            <a:pPr marL="0" lvl="3" eaLnBrk="1" hangingPunct="1"/>
            <a:r>
              <a:rPr lang="en-US" altLang="en-US" sz="2400" b="1" dirty="0">
                <a:latin typeface="+mn-lt"/>
              </a:rPr>
              <a:t>Transistors were invented at the same facility in 1948.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4059912"/>
            <a:ext cx="830580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3" eaLnBrk="1" hangingPunct="1"/>
            <a:r>
              <a:rPr lang="en-US" altLang="en-US" sz="2400" b="1" dirty="0">
                <a:latin typeface="+mn-lt"/>
              </a:rPr>
              <a:t>A method of making solid state diodes was discovered at Bell Labs in 1940.  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C798A7BB-9070-44F1-9BE1-21E299A2F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913312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3.2 </a:t>
            </a:r>
            <a:r>
              <a:rPr lang="en-US" altLang="en-US" b="1" dirty="0">
                <a:solidFill>
                  <a:srgbClr val="000000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FFFFFF"/>
                </a:highlight>
                <a:latin typeface="+mn-lt"/>
              </a:rPr>
              <a:t>Components and Units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618206"/>
            <a:ext cx="9143999" cy="52322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n-lt"/>
              </a:rPr>
              <a:t>Diodes, Transistors and Integrated Circuits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2262664"/>
            <a:ext cx="83058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3" eaLnBrk="1" fontAlgn="auto" hangingPunct="1">
              <a:spcAft>
                <a:spcPts val="0"/>
              </a:spcAft>
              <a:defRPr/>
            </a:pPr>
            <a:r>
              <a:rPr lang="en-US" sz="2000" b="1" dirty="0">
                <a:latin typeface="+mn-lt"/>
              </a:rPr>
              <a:t>A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diode</a:t>
            </a:r>
            <a:r>
              <a:rPr lang="en-US" sz="2000" b="1" dirty="0">
                <a:latin typeface="+mn-lt"/>
              </a:rPr>
              <a:t> allows DC current to flow in one direction, but not in the opposite direction.</a:t>
            </a:r>
            <a:r>
              <a:rPr lang="en-US" altLang="en-US" sz="2000" b="1" dirty="0">
                <a:latin typeface="+mn-lt"/>
              </a:rPr>
              <a:t>  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4531340"/>
            <a:ext cx="8305800" cy="40011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square">
            <a:spAutoFit/>
          </a:bodyPr>
          <a:lstStyle/>
          <a:p>
            <a:pPr marL="0" lvl="3" eaLnBrk="1" hangingPunct="1"/>
            <a:r>
              <a:rPr lang="en-US" sz="2000" b="1" dirty="0">
                <a:latin typeface="+mn-lt"/>
              </a:rPr>
              <a:t>Heavy duty diodes are called </a:t>
            </a:r>
            <a:r>
              <a:rPr lang="en-US" sz="2000" b="1" dirty="0">
                <a:solidFill>
                  <a:srgbClr val="FF0000"/>
                </a:solidFill>
                <a:latin typeface="+mn-lt"/>
              </a:rPr>
              <a:t>RECTIFIERS</a:t>
            </a:r>
            <a:r>
              <a:rPr lang="en-US" sz="2000" b="1" dirty="0">
                <a:latin typeface="+mn-lt"/>
              </a:rPr>
              <a:t>.</a:t>
            </a:r>
            <a:endParaRPr lang="en-US" altLang="en-US" sz="2000" b="1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3240508"/>
            <a:ext cx="8305800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4" eaLnBrk="1" fontAlgn="auto" hangingPunct="1">
              <a:spcAft>
                <a:spcPts val="0"/>
              </a:spcAft>
              <a:defRPr/>
            </a:pPr>
            <a:r>
              <a:rPr lang="en-US" sz="2000" b="1" dirty="0">
                <a:latin typeface="+mn-lt"/>
              </a:rPr>
              <a:t>When an AC voltage is applied to a diode, the result is a pulsing, unidirectional current, because the reverse current is selectively blocked</a:t>
            </a:r>
            <a:r>
              <a:rPr lang="en-US" sz="2400" b="1" dirty="0">
                <a:latin typeface="+mn-lt"/>
              </a:rPr>
              <a:t>.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5128873"/>
            <a:ext cx="6781800" cy="1398839"/>
          </a:xfrm>
          <a:prstGeom prst="rect">
            <a:avLst/>
          </a:prstGeom>
        </p:spPr>
      </p:pic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AFD6D906-4A6B-4F82-9692-89F62E5F7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3304333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347450" y="587030"/>
            <a:ext cx="8642350" cy="868363"/>
          </a:xfrm>
        </p:spPr>
        <p:txBody>
          <a:bodyPr/>
          <a:lstStyle/>
          <a:p>
            <a:pPr algn="ctr"/>
            <a:r>
              <a:rPr lang="en-US" altLang="en-US" sz="4400" b="1" dirty="0">
                <a:latin typeface="+mn-lt"/>
              </a:rPr>
              <a:t>Brief Review of Chapter 6 </a:t>
            </a:r>
            <a:br>
              <a:rPr lang="en-US" altLang="en-US" sz="4400" b="1" dirty="0">
                <a:latin typeface="+mn-lt"/>
              </a:rPr>
            </a:br>
            <a:r>
              <a:rPr lang="en-US" altLang="en-US" sz="4400" b="1" dirty="0">
                <a:latin typeface="+mn-lt"/>
              </a:rPr>
              <a:t>Exam Questions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chemeClr val="bg2"/>
          </a:solidFill>
          <a:ln w="50800">
            <a:solidFill>
              <a:schemeClr val="accent1"/>
            </a:solidFill>
          </a:ln>
        </p:spPr>
        <p:txBody>
          <a:bodyPr/>
          <a:lstStyle/>
          <a:p>
            <a:pPr>
              <a:buFontTx/>
              <a:buNone/>
              <a:defRPr/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is an appropriate way to call another station on a repeater if you know the other station's call sign? </a:t>
            </a:r>
          </a:p>
          <a:p>
            <a:pPr>
              <a:buFontTx/>
              <a:buNone/>
              <a:defRPr/>
            </a:pPr>
            <a:endParaRPr lang="en-US" sz="2800" b="1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1200"/>
              </a:spcBef>
              <a:defRPr/>
            </a:pP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Say break, break then say the station's call sign </a:t>
            </a:r>
          </a:p>
          <a:p>
            <a:pPr>
              <a:spcBef>
                <a:spcPts val="1200"/>
              </a:spcBef>
              <a:defRPr/>
            </a:pP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Say the station's call sign then identify with your call sign </a:t>
            </a:r>
          </a:p>
          <a:p>
            <a:pPr>
              <a:spcBef>
                <a:spcPts val="1200"/>
              </a:spcBef>
              <a:defRPr/>
            </a:pP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Say CQ three times then the other station's call sign </a:t>
            </a:r>
          </a:p>
          <a:p>
            <a:pPr>
              <a:spcBef>
                <a:spcPts val="1200"/>
              </a:spcBef>
              <a:defRPr/>
            </a:pPr>
            <a:r>
              <a:rPr lang="en-US" sz="2200" b="1" dirty="0">
                <a:solidFill>
                  <a:schemeClr val="tx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Wait for the station to call CQ then answer it </a:t>
            </a:r>
            <a:endParaRPr lang="en-US" altLang="en-US" sz="2200" b="1" dirty="0">
              <a:solidFill>
                <a:schemeClr val="tx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Tx/>
              <a:buNone/>
              <a:defRPr/>
            </a:pPr>
            <a:endParaRPr lang="en-US" sz="2200" b="1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Tx/>
              <a:buNone/>
              <a:defRPr/>
            </a:pPr>
            <a:endParaRPr lang="en-US" b="1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Tx/>
              <a:buNone/>
              <a:defRPr/>
            </a:pPr>
            <a:endParaRPr lang="en-US" b="1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0F9C03CC-306D-423E-933A-0EB7B325A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2684785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3.2 </a:t>
            </a:r>
            <a:r>
              <a:rPr lang="en-US" altLang="en-US" b="1" dirty="0">
                <a:solidFill>
                  <a:srgbClr val="000000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FFFFFF"/>
                </a:highlight>
                <a:latin typeface="+mn-lt"/>
              </a:rPr>
              <a:t>Components and Units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41045"/>
            <a:ext cx="9143999" cy="52322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n-lt"/>
              </a:rPr>
              <a:t>Diodes, Transistors and Integrated Circuits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2424" y="2262664"/>
            <a:ext cx="841057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3" eaLnBrk="1" fontAlgn="auto" hangingPunct="1">
              <a:spcAft>
                <a:spcPts val="0"/>
              </a:spcAft>
              <a:defRPr/>
            </a:pPr>
            <a:r>
              <a:rPr lang="en-US" altLang="en-US" sz="2000" b="1" dirty="0">
                <a:latin typeface="+mn-lt"/>
              </a:rPr>
              <a:t>A </a:t>
            </a:r>
            <a:r>
              <a:rPr lang="en-US" altLang="en-US" sz="20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diode</a:t>
            </a:r>
            <a:r>
              <a:rPr lang="en-US" altLang="en-US" sz="2000" b="1" dirty="0">
                <a:latin typeface="+mn-lt"/>
              </a:rPr>
              <a:t> is made of a junction of P-type semiconductor (the ANODE) and N-type semiconductor (the CATHODE).</a:t>
            </a:r>
          </a:p>
        </p:txBody>
      </p:sp>
      <p:sp>
        <p:nvSpPr>
          <p:cNvPr id="3" name="Rectangle 2"/>
          <p:cNvSpPr/>
          <p:nvPr/>
        </p:nvSpPr>
        <p:spPr>
          <a:xfrm>
            <a:off x="352424" y="3170678"/>
            <a:ext cx="841057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4" eaLnBrk="1" fontAlgn="auto" hangingPunct="1">
              <a:spcAft>
                <a:spcPts val="0"/>
              </a:spcAft>
              <a:defRPr/>
            </a:pPr>
            <a:r>
              <a:rPr lang="en-US" altLang="en-US" sz="2000" b="1" dirty="0">
                <a:latin typeface="+mn-lt"/>
              </a:rPr>
              <a:t>The </a:t>
            </a:r>
            <a:r>
              <a:rPr lang="en-US" altLang="en-US" sz="2000" b="1" dirty="0">
                <a:solidFill>
                  <a:srgbClr val="000000"/>
                </a:solidFill>
                <a:latin typeface="+mn-lt"/>
              </a:rPr>
              <a:t>CATHODE</a:t>
            </a:r>
            <a:r>
              <a:rPr lang="en-US" altLang="en-US" sz="2000" b="1" dirty="0">
                <a:latin typeface="+mn-lt"/>
              </a:rPr>
              <a:t> is usually identified by a stripe on the body of the diode.</a:t>
            </a:r>
            <a:endParaRPr lang="en-US" sz="2000" b="1" dirty="0"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1971" y="5852873"/>
            <a:ext cx="312420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b="1" dirty="0">
                <a:latin typeface="+mn-lt"/>
              </a:rPr>
              <a:t>LEDs are often used as visual indicators.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2424" y="4062274"/>
            <a:ext cx="5848326" cy="16312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4" eaLnBrk="1" fontAlgn="auto" hangingPunct="1">
              <a:spcAft>
                <a:spcPts val="0"/>
              </a:spcAft>
              <a:defRPr/>
            </a:pPr>
            <a:r>
              <a:rPr lang="en-US" altLang="en-US" sz="2000" b="1" dirty="0">
                <a:latin typeface="+mn-lt"/>
              </a:rPr>
              <a:t>Light Emitting Diodes (LEDs) give off light when current flows through them.  The kind of material the LED is made from determines the color of the light emitted.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811" y="4060047"/>
            <a:ext cx="2417418" cy="27034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396" y="5852873"/>
            <a:ext cx="1363460" cy="646397"/>
          </a:xfrm>
          <a:prstGeom prst="rect">
            <a:avLst/>
          </a:prstGeom>
        </p:spPr>
      </p:pic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08561DA-BA44-4349-B606-13A4C9DA1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2549005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3.2 </a:t>
            </a:r>
            <a:r>
              <a:rPr lang="en-US" altLang="en-US" b="1" dirty="0">
                <a:solidFill>
                  <a:srgbClr val="000000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FFFFFF"/>
                </a:highlight>
                <a:latin typeface="+mn-lt"/>
              </a:rPr>
              <a:t>Components and Units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41045"/>
            <a:ext cx="9143999" cy="52322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n-lt"/>
              </a:rPr>
              <a:t>Diodes, Transistors and Integrated Circuits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2424" y="2262664"/>
            <a:ext cx="8410576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3" eaLnBrk="1" fontAlgn="auto" hangingPunct="1">
              <a:spcAft>
                <a:spcPts val="0"/>
              </a:spcAft>
              <a:defRPr/>
            </a:pPr>
            <a:r>
              <a:rPr lang="en-US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+mn-lt"/>
              </a:rPr>
              <a:t>Transistors</a:t>
            </a:r>
            <a:r>
              <a:rPr lang="en-US" altLang="en-US" sz="2000" b="1" dirty="0">
                <a:highlight>
                  <a:srgbClr val="FFFF00"/>
                </a:highlight>
                <a:latin typeface="+mn-lt"/>
              </a:rPr>
              <a:t> </a:t>
            </a:r>
            <a:r>
              <a:rPr lang="en-US" altLang="en-US" sz="2000" b="1" dirty="0">
                <a:latin typeface="+mn-lt"/>
              </a:rPr>
              <a:t>are semiconductor devices that allow small changes in current or voltage to control much larger currents and voltages.</a:t>
            </a:r>
          </a:p>
        </p:txBody>
      </p:sp>
      <p:sp>
        <p:nvSpPr>
          <p:cNvPr id="3" name="Rectangle 2"/>
          <p:cNvSpPr/>
          <p:nvPr/>
        </p:nvSpPr>
        <p:spPr>
          <a:xfrm>
            <a:off x="352424" y="3170678"/>
            <a:ext cx="8410575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4" eaLnBrk="1" fontAlgn="auto" hangingPunct="1">
              <a:spcAft>
                <a:spcPts val="0"/>
              </a:spcAft>
              <a:defRPr/>
            </a:pPr>
            <a:endParaRPr lang="en-US" sz="2000" b="1" dirty="0"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7788" y="3820421"/>
            <a:ext cx="8410575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4" eaLnBrk="1" fontAlgn="auto" hangingPunct="1">
              <a:spcAft>
                <a:spcPts val="0"/>
              </a:spcAft>
              <a:defRPr/>
            </a:pPr>
            <a:r>
              <a:rPr lang="en-US" altLang="en-US" sz="2000" b="1" dirty="0">
                <a:latin typeface="+mn-lt"/>
              </a:rPr>
              <a:t>With the right kind of external circuit and a source of power, transistors can amplify or switch voltages and currents.</a:t>
            </a:r>
            <a:endParaRPr lang="en-US" sz="2000" b="1" dirty="0"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17788" y="4934483"/>
            <a:ext cx="841057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4" eaLnBrk="1" fontAlgn="auto" hangingPunct="1">
              <a:spcAft>
                <a:spcPts val="0"/>
              </a:spcAft>
              <a:defRPr/>
            </a:pPr>
            <a:r>
              <a:rPr lang="en-US" altLang="en-US" sz="2000" b="1" dirty="0">
                <a:latin typeface="+mn-lt"/>
              </a:rPr>
              <a:t>Using small signals to control larger signals is called </a:t>
            </a:r>
            <a:r>
              <a:rPr lang="en-US" alt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+mn-lt"/>
              </a:rPr>
              <a:t>GAIN</a:t>
            </a:r>
            <a:r>
              <a:rPr lang="en-US" altLang="en-US" sz="2000" b="1" dirty="0">
                <a:latin typeface="+mn-lt"/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599" y="5777395"/>
            <a:ext cx="4580952" cy="840392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A5A4FED2-DE8B-4767-88E2-0A80D1A22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912567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3.2 </a:t>
            </a:r>
            <a:r>
              <a:rPr lang="en-US" altLang="en-US" b="1" dirty="0">
                <a:solidFill>
                  <a:srgbClr val="000000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FFFFFF"/>
                </a:highlight>
                <a:latin typeface="+mn-lt"/>
              </a:rPr>
              <a:t>Components and Units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41045"/>
            <a:ext cx="9143999" cy="52322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n-lt"/>
              </a:rPr>
              <a:t>Diodes, Transistors and Integrated Circuits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" y="2281310"/>
            <a:ext cx="449580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800" b="1" dirty="0">
                <a:solidFill>
                  <a:srgbClr val="000000"/>
                </a:solidFill>
                <a:latin typeface="+mn-lt"/>
              </a:rPr>
              <a:t>Types of Transistors</a:t>
            </a:r>
            <a:endParaRPr lang="en-US" sz="2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8089" y="2930314"/>
            <a:ext cx="7659111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lvl="4" indent="-342900"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b="1" dirty="0">
                <a:latin typeface="+mn-lt"/>
              </a:rPr>
              <a:t>Bipolar </a:t>
            </a:r>
            <a:r>
              <a:rPr lang="en-US" sz="2400" b="1">
                <a:latin typeface="+mn-lt"/>
              </a:rPr>
              <a:t>Junction Transistor (BJT)</a:t>
            </a:r>
            <a:endParaRPr lang="en-US" sz="2400" b="1" dirty="0"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20436" y="3496981"/>
            <a:ext cx="4003964" cy="144655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3" eaLnBrk="1" fontAlgn="auto" hangingPunct="1">
              <a:spcAft>
                <a:spcPts val="0"/>
              </a:spcAft>
              <a:defRPr/>
            </a:pPr>
            <a:r>
              <a:rPr lang="en-US" sz="2200" b="1" dirty="0">
                <a:solidFill>
                  <a:srgbClr val="000000"/>
                </a:solidFill>
                <a:latin typeface="+mn-lt"/>
              </a:rPr>
              <a:t>BJTs are made from alternating layers of </a:t>
            </a:r>
          </a:p>
          <a:p>
            <a:pPr marL="0" lvl="3" eaLnBrk="1" fontAlgn="auto" hangingPunct="1">
              <a:spcAft>
                <a:spcPts val="0"/>
              </a:spcAft>
              <a:defRPr/>
            </a:pPr>
            <a:r>
              <a:rPr lang="en-US" sz="2200" b="1" dirty="0">
                <a:solidFill>
                  <a:srgbClr val="000000"/>
                </a:solidFill>
                <a:latin typeface="+mn-lt"/>
              </a:rPr>
              <a:t>N-type and P-type material.</a:t>
            </a:r>
            <a:endParaRPr lang="en-US" altLang="en-US" sz="2200" b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388" y="3598030"/>
            <a:ext cx="2643412" cy="2894210"/>
          </a:xfrm>
          <a:prstGeom prst="rect">
            <a:avLst/>
          </a:prstGeom>
          <a:ln w="41275">
            <a:solidFill>
              <a:schemeClr val="accent1"/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720436" y="5188825"/>
            <a:ext cx="4003964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4" eaLnBrk="1" fontAlgn="auto" hangingPunct="1">
              <a:spcAft>
                <a:spcPts val="0"/>
              </a:spcAft>
              <a:defRPr/>
            </a:pPr>
            <a:r>
              <a:rPr lang="en-US" sz="2200" b="1" dirty="0">
                <a:solidFill>
                  <a:srgbClr val="000000"/>
                </a:solidFill>
                <a:latin typeface="+mn-lt"/>
              </a:rPr>
              <a:t>The electrodes in a BJT are called EMITTER, BASE, AND COLLECTOR. </a:t>
            </a:r>
            <a:endParaRPr lang="en-US" sz="2200" b="1" dirty="0">
              <a:solidFill>
                <a:srgbClr val="000000"/>
              </a:solidFill>
            </a:endParaRPr>
          </a:p>
        </p:txBody>
      </p:sp>
      <p:pic>
        <p:nvPicPr>
          <p:cNvPr id="1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76200"/>
            <a:ext cx="658761" cy="1393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1DA9966-6C5B-4321-878C-63C660536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3057745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3.2 </a:t>
            </a:r>
            <a:r>
              <a:rPr lang="en-US" altLang="en-US" b="1" dirty="0">
                <a:solidFill>
                  <a:srgbClr val="000000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FFFFFF"/>
                </a:highlight>
                <a:latin typeface="+mn-lt"/>
              </a:rPr>
              <a:t>Components and Units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41045"/>
            <a:ext cx="9143999" cy="52322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n-lt"/>
              </a:rPr>
              <a:t>Diodes, Transistors and Integrated Circuits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" y="2281310"/>
            <a:ext cx="449580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sz="2800" b="1" dirty="0">
                <a:solidFill>
                  <a:srgbClr val="000000"/>
                </a:solidFill>
                <a:latin typeface="+mn-lt"/>
              </a:rPr>
              <a:t>Types of Transistors</a:t>
            </a:r>
            <a:endParaRPr lang="en-US" sz="2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8089" y="2930314"/>
            <a:ext cx="6820911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lvl="4" indent="-457200" eaLnBrk="1" fontAlgn="auto" hangingPunct="1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b="1" dirty="0">
                <a:latin typeface="+mn-lt"/>
              </a:rPr>
              <a:t>FIELD EFFECT TRANSISTORS (FET</a:t>
            </a:r>
            <a:r>
              <a:rPr lang="en-US" sz="2400" b="1" dirty="0"/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20436" y="3496981"/>
            <a:ext cx="4003964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3" eaLnBrk="1" fontAlgn="auto" hangingPunct="1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5">
                    <a:lumMod val="25000"/>
                  </a:schemeClr>
                </a:solidFill>
                <a:latin typeface="+mn-lt"/>
              </a:rPr>
              <a:t>FETs are made from a channel of N-type or P-type material.  The ends of the channel are called the SOURCE and DRAIN electrodes.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20436" y="5596175"/>
            <a:ext cx="4003964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4" eaLnBrk="1" fontAlgn="auto" hangingPunct="1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accent5">
                    <a:lumMod val="25000"/>
                  </a:schemeClr>
                </a:solidFill>
                <a:latin typeface="+mn-lt"/>
              </a:rPr>
              <a:t>The GATE electrode is used to control current flow through the channel.</a:t>
            </a:r>
          </a:p>
        </p:txBody>
      </p:sp>
      <p:pic>
        <p:nvPicPr>
          <p:cNvPr id="1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802" y="79518"/>
            <a:ext cx="741456" cy="1361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421" y="3810000"/>
            <a:ext cx="4133837" cy="2314332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A0B1D06E-E87E-4CF2-B7F1-A78CFE0DE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4204995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3.2 </a:t>
            </a:r>
            <a:r>
              <a:rPr lang="en-US" altLang="en-US" b="1" dirty="0">
                <a:solidFill>
                  <a:srgbClr val="000000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FFFFFF"/>
                </a:highlight>
                <a:latin typeface="+mn-lt"/>
              </a:rPr>
              <a:t>Components and Units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41045"/>
            <a:ext cx="9143999" cy="52322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n-lt"/>
              </a:rPr>
              <a:t>Diodes, Transistors and Integrated Circuits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6309" y="2281311"/>
            <a:ext cx="8582892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3" eaLnBrk="1" fontAlgn="auto" hangingPunct="1">
              <a:spcAft>
                <a:spcPts val="0"/>
              </a:spcAft>
              <a:defRPr/>
            </a:pPr>
            <a:r>
              <a:rPr lang="en-US" altLang="en-US" sz="2000" b="1" dirty="0">
                <a:latin typeface="+mn-lt"/>
              </a:rPr>
              <a:t>Many solid state components connected together  and packaged as a single unit are called an </a:t>
            </a: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INTEGRATED CIRCUIT (IC).</a:t>
            </a:r>
            <a:endParaRPr lang="en-US" sz="2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2455" y="3537724"/>
            <a:ext cx="8596746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b="1" dirty="0">
                <a:latin typeface="+mn-lt"/>
              </a:rPr>
              <a:t>ICs range in complexity from just a few diodes, to many thousands of transistors, in microprocessors and signal processing chips</a:t>
            </a:r>
            <a:r>
              <a:rPr lang="en-US" altLang="en-US" sz="2000" dirty="0">
                <a:latin typeface="+mn-lt"/>
              </a:rPr>
              <a:t>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0766" y="4670433"/>
            <a:ext cx="8588434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b="1" dirty="0">
                <a:latin typeface="+mn-lt"/>
              </a:rPr>
              <a:t>Jack Kilby at Texas Instruments built the first Integrated Circuit in 1959.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908" y="5444692"/>
            <a:ext cx="4053840" cy="1198804"/>
          </a:xfrm>
          <a:prstGeom prst="rect">
            <a:avLst/>
          </a:prstGeom>
        </p:spPr>
      </p:pic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CF617A0-9E01-4D90-B98A-4B13A7648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1739933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3.2 </a:t>
            </a:r>
            <a:r>
              <a:rPr lang="en-US" altLang="en-US" b="1" dirty="0">
                <a:solidFill>
                  <a:srgbClr val="000000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FFFFFF"/>
                </a:highlight>
                <a:latin typeface="+mn-lt"/>
              </a:rPr>
              <a:t>Components and Units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41045"/>
            <a:ext cx="9143999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n-lt"/>
              </a:rPr>
              <a:t>Protective Components</a:t>
            </a:r>
            <a:endParaRPr lang="en-US" sz="2800" b="1" u="sng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6309" y="2281311"/>
            <a:ext cx="149629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800" b="1" dirty="0">
                <a:solidFill>
                  <a:srgbClr val="FF0000"/>
                </a:solidFill>
                <a:latin typeface="+mn-lt"/>
              </a:rPr>
              <a:t>Fuses</a:t>
            </a:r>
            <a:endParaRPr lang="en-US" alt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5067" y="2914604"/>
            <a:ext cx="8596746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en-US" sz="2000" b="1" dirty="0">
                <a:latin typeface="+mn-lt"/>
              </a:rPr>
              <a:t>Fuses interrupt current overloads by melting a short length of metal. </a:t>
            </a:r>
            <a:endParaRPr lang="en-US" sz="2000" b="1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3775" y="3731574"/>
            <a:ext cx="8588434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en-US" sz="2000" b="1" dirty="0">
                <a:latin typeface="+mn-lt"/>
              </a:rPr>
              <a:t>When the fuse “blows” (link melts), the circuit is interrupted and the power is removed from circuits supplied by the fuse.</a:t>
            </a:r>
            <a:endParaRPr lang="en-US" sz="2000" b="1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287" y="-37869"/>
            <a:ext cx="1159440" cy="6683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246" y="1786225"/>
            <a:ext cx="1586567" cy="960038"/>
          </a:xfrm>
          <a:prstGeom prst="rect">
            <a:avLst/>
          </a:prstGeom>
          <a:ln w="50800">
            <a:solidFill>
              <a:schemeClr val="bg1"/>
            </a:solidFill>
          </a:ln>
        </p:spPr>
      </p:pic>
      <p:sp>
        <p:nvSpPr>
          <p:cNvPr id="16" name="Rectangle 15"/>
          <p:cNvSpPr/>
          <p:nvPr/>
        </p:nvSpPr>
        <p:spPr>
          <a:xfrm>
            <a:off x="373379" y="4870566"/>
            <a:ext cx="8588434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en-US" altLang="en-US" sz="2000" b="1" dirty="0">
                <a:latin typeface="+mn-lt"/>
              </a:rPr>
              <a:t>Fuses cannot be reused.  Once a fuse blows, it must be replaced.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3775" y="5757822"/>
            <a:ext cx="8588434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en-US" sz="2000" b="1" dirty="0">
                <a:latin typeface="+mn-lt"/>
              </a:rPr>
              <a:t>NEVER substitute a larger value fuse when replacing one that has blown.  A fire hazard can result. </a:t>
            </a:r>
            <a:endParaRPr lang="en-US" sz="2000" b="1" dirty="0">
              <a:latin typeface="+mn-lt"/>
            </a:endParaRP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AF260CF8-E5B7-477E-8598-933F3235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15622213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3.2 </a:t>
            </a:r>
            <a:r>
              <a:rPr lang="en-US" altLang="en-US" b="1" dirty="0">
                <a:solidFill>
                  <a:srgbClr val="000000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FFFFFF"/>
                </a:highlight>
                <a:latin typeface="+mn-lt"/>
              </a:rPr>
              <a:t>Components and Units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41045"/>
            <a:ext cx="9143999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n-lt"/>
              </a:rPr>
              <a:t>Protective Components</a:t>
            </a:r>
            <a:endParaRPr lang="en-US" sz="2800" b="1" u="sng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6309" y="2281311"/>
            <a:ext cx="340129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800" b="1" dirty="0">
                <a:solidFill>
                  <a:srgbClr val="FF0000"/>
                </a:solidFill>
                <a:latin typeface="+mn-lt"/>
              </a:rPr>
              <a:t>Circuit Breakers</a:t>
            </a:r>
            <a:endParaRPr lang="en-US" alt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8536" y="2968691"/>
            <a:ext cx="8596746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en-US" sz="2000" b="1" dirty="0">
                <a:latin typeface="+mn-lt"/>
              </a:rPr>
              <a:t>Like fuses, circuit breakers interrupt current overloads by “tripping” rather than by melting a short length of wire. </a:t>
            </a:r>
            <a:endParaRPr lang="en-US" sz="2000" b="1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3775" y="4135949"/>
            <a:ext cx="8588434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en-US" sz="2000" b="1" dirty="0">
                <a:latin typeface="+mn-lt"/>
              </a:rPr>
              <a:t>“Tripping” opens or “breaks” the circuit so that the power is removed from circuit.</a:t>
            </a:r>
            <a:endParaRPr lang="en-US" sz="2000" b="1" dirty="0"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2088" y="5085830"/>
            <a:ext cx="8588434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en-US" altLang="en-US" sz="2000" b="1" dirty="0">
                <a:latin typeface="+mn-lt"/>
              </a:rPr>
              <a:t>Unlike fuses, circuit breakers can be reused by resetting them.</a:t>
            </a:r>
            <a:endParaRPr lang="en-US" altLang="en-US" sz="2200" b="1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9920" y="5922787"/>
            <a:ext cx="8588434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en-US" sz="2000" b="1" dirty="0">
                <a:latin typeface="+mn-lt"/>
              </a:rPr>
              <a:t>Always replace a circuit breaker using the same model and current rating.</a:t>
            </a:r>
            <a:endParaRPr lang="en-US" sz="2000" b="1" dirty="0">
              <a:latin typeface="+mn-lt"/>
            </a:endParaRPr>
          </a:p>
        </p:txBody>
      </p:sp>
      <p:pic>
        <p:nvPicPr>
          <p:cNvPr id="19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6299" y="1838052"/>
            <a:ext cx="615937" cy="956479"/>
          </a:xfrm>
          <a:prstGeom prst="rect">
            <a:avLst/>
          </a:prstGeom>
          <a:noFill/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116" y="-27398"/>
            <a:ext cx="745216" cy="864018"/>
          </a:xfrm>
          <a:prstGeom prst="rect">
            <a:avLst/>
          </a:prstGeom>
        </p:spPr>
      </p:pic>
      <p:sp>
        <p:nvSpPr>
          <p:cNvPr id="21" name="Footer Placeholder 1">
            <a:extLst>
              <a:ext uri="{FF2B5EF4-FFF2-40B4-BE49-F238E27FC236}">
                <a16:creationId xmlns:a16="http://schemas.microsoft.com/office/drawing/2014/main" id="{512DC983-6CF1-420D-9BB9-0B57348EA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505131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3.2 </a:t>
            </a:r>
            <a:r>
              <a:rPr lang="en-US" altLang="en-US" b="1" dirty="0">
                <a:solidFill>
                  <a:srgbClr val="000000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FFFFFF"/>
                </a:highlight>
                <a:latin typeface="+mn-lt"/>
              </a:rPr>
              <a:t>Components and Units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41045"/>
            <a:ext cx="9143999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Circuit Gatekeepers</a:t>
            </a:r>
            <a:endParaRPr lang="en-US" sz="2800" b="1" u="sng" dirty="0">
              <a:solidFill>
                <a:srgbClr val="000000"/>
              </a:solidFill>
              <a:highlight>
                <a:srgbClr val="FFFFFF"/>
              </a:highlight>
              <a:latin typeface="+mn-lt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6309" y="2281311"/>
            <a:ext cx="5230091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800" b="1" dirty="0">
                <a:solidFill>
                  <a:srgbClr val="FF0000"/>
                </a:solidFill>
                <a:latin typeface="+mn-lt"/>
              </a:rPr>
              <a:t>Switches and Relays</a:t>
            </a:r>
            <a:endParaRPr lang="en-US" altLang="en-US" sz="2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0480" y="2927039"/>
            <a:ext cx="5359004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en-US" sz="20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Switches</a:t>
            </a:r>
            <a:r>
              <a:rPr lang="en-US" altLang="en-US" sz="2000" b="1" dirty="0">
                <a:latin typeface="+mn-lt"/>
              </a:rPr>
              <a:t> are used to connect and disconnect electrical circuits.</a:t>
            </a:r>
            <a:endParaRPr lang="en-US" sz="2000" b="1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0479" y="3922372"/>
            <a:ext cx="535900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en-US" sz="20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Relays</a:t>
            </a:r>
            <a:r>
              <a:rPr lang="en-US" altLang="en-US" sz="2000" b="1" dirty="0">
                <a:latin typeface="+mn-lt"/>
              </a:rPr>
              <a:t> are switches controlled by an electromagnet.</a:t>
            </a:r>
            <a:endParaRPr lang="en-US" sz="2000" b="1" dirty="0"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0479" y="4901929"/>
            <a:ext cx="5359005" cy="16312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en-US" altLang="en-US" sz="2000" b="1" dirty="0">
                <a:latin typeface="+mn-lt"/>
              </a:rPr>
              <a:t>Switches and relays can  control one or more circuits.  They are described as single pole (SP) or double pole (DP), single throw (ST) or double throw (DT).</a:t>
            </a:r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30867" y="-36285"/>
            <a:ext cx="984104" cy="645886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034" y="2241316"/>
            <a:ext cx="2601867" cy="33766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1213DE-B753-446E-A3E9-4CDD793D8001}"/>
              </a:ext>
            </a:extLst>
          </p:cNvPr>
          <p:cNvSpPr txBox="1"/>
          <p:nvPr/>
        </p:nvSpPr>
        <p:spPr>
          <a:xfrm>
            <a:off x="6285738" y="5696558"/>
            <a:ext cx="284193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en-US" sz="1200" b="1" dirty="0">
                <a:latin typeface="+mn-lt"/>
              </a:rPr>
              <a:t> single pole, single throw</a:t>
            </a:r>
          </a:p>
          <a:p>
            <a:pPr marL="228600" indent="-228600">
              <a:buAutoNum type="arabicParenBoth"/>
            </a:pPr>
            <a:r>
              <a:rPr lang="en-US" sz="1200" b="1" dirty="0">
                <a:latin typeface="+mn-lt"/>
              </a:rPr>
              <a:t> single pole, double throw</a:t>
            </a:r>
          </a:p>
          <a:p>
            <a:pPr marL="228600" indent="-228600">
              <a:buAutoNum type="arabicParenBoth"/>
            </a:pPr>
            <a:r>
              <a:rPr lang="en-US" sz="1200" b="1" dirty="0">
                <a:latin typeface="+mn-lt"/>
              </a:rPr>
              <a:t> double pole, single throw</a:t>
            </a:r>
          </a:p>
          <a:p>
            <a:pPr marL="228600" indent="-228600">
              <a:buAutoNum type="arabicParenBoth"/>
            </a:pPr>
            <a:r>
              <a:rPr lang="en-US" sz="1200" b="1" dirty="0">
                <a:latin typeface="+mn-lt"/>
              </a:rPr>
              <a:t> double pole, double throw</a:t>
            </a:r>
          </a:p>
        </p:txBody>
      </p:sp>
      <p:sp>
        <p:nvSpPr>
          <p:cNvPr id="19" name="Footer Placeholder 1">
            <a:extLst>
              <a:ext uri="{FF2B5EF4-FFF2-40B4-BE49-F238E27FC236}">
                <a16:creationId xmlns:a16="http://schemas.microsoft.com/office/drawing/2014/main" id="{B5BA0892-359C-47C7-AD05-4123613E0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1298060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3.2 </a:t>
            </a:r>
            <a:r>
              <a:rPr lang="en-US" altLang="en-US" b="1" dirty="0">
                <a:solidFill>
                  <a:srgbClr val="000000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FFFFFF"/>
                </a:highlight>
                <a:latin typeface="+mn-lt"/>
              </a:rPr>
              <a:t>Components and Units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41045"/>
            <a:ext cx="9143999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Schematics and Component Symbols</a:t>
            </a:r>
            <a:endParaRPr lang="en-US" sz="2800" b="1" u="sng" dirty="0">
              <a:solidFill>
                <a:srgbClr val="000000"/>
              </a:solidFill>
              <a:highlight>
                <a:srgbClr val="FFFFFF"/>
              </a:highlight>
              <a:latin typeface="+mn-lt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8586" y="2297731"/>
            <a:ext cx="3810000" cy="193899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b="1" dirty="0">
                <a:latin typeface="+mn-lt"/>
              </a:rPr>
              <a:t>Circuits with many components are represented in engineering diagrams called </a:t>
            </a:r>
            <a:r>
              <a:rPr lang="en-US" altLang="en-US" sz="2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SCHEMATICS</a:t>
            </a:r>
            <a:r>
              <a:rPr lang="en-US" altLang="en-US" sz="2000" b="1" dirty="0">
                <a:latin typeface="+mn-lt"/>
              </a:rPr>
              <a:t> or </a:t>
            </a:r>
            <a:r>
              <a:rPr lang="en-US" altLang="en-US" sz="2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SCHEMATIC DIAGRAMS</a:t>
            </a:r>
            <a:r>
              <a:rPr lang="en-US" altLang="en-US" sz="2000" dirty="0">
                <a:latin typeface="+mn-lt"/>
              </a:rPr>
              <a:t>.</a:t>
            </a:r>
            <a:endParaRPr lang="en-US" sz="2000" b="1" dirty="0">
              <a:latin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361963"/>
            <a:ext cx="2297072" cy="214116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9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100" y="2324192"/>
            <a:ext cx="4654686" cy="409956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6492240" y="6503126"/>
            <a:ext cx="21002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12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Figure 3.15 Page 3-14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4E17AAC-6C6F-465B-B4AC-DFC5CDCEA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3439294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3.2 </a:t>
            </a:r>
            <a:r>
              <a:rPr lang="en-US" altLang="en-US" b="1" dirty="0">
                <a:solidFill>
                  <a:srgbClr val="000000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FFFFFF"/>
                </a:highlight>
                <a:latin typeface="+mn-lt"/>
              </a:rPr>
              <a:t>Components and Units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41045"/>
            <a:ext cx="9143999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Schematics and Component Symbols</a:t>
            </a:r>
            <a:endParaRPr lang="en-US" sz="2800" b="1" u="sng" dirty="0">
              <a:solidFill>
                <a:srgbClr val="000000"/>
              </a:solidFill>
              <a:highlight>
                <a:srgbClr val="FFFFFF"/>
              </a:highlight>
              <a:latin typeface="+mn-lt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2996831"/>
            <a:ext cx="3276600" cy="3253767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843" y="2996831"/>
            <a:ext cx="3458469" cy="306925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ED18E172-D4DF-41DF-AED2-F899B0EA2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2850087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347450" y="587030"/>
            <a:ext cx="8642350" cy="868363"/>
          </a:xfrm>
        </p:spPr>
        <p:txBody>
          <a:bodyPr/>
          <a:lstStyle/>
          <a:p>
            <a:pPr algn="ctr"/>
            <a:r>
              <a:rPr lang="en-US" altLang="en-US" sz="4400" b="1" dirty="0">
                <a:latin typeface="+mn-lt"/>
              </a:rPr>
              <a:t>Brief Review of Chapter 6 </a:t>
            </a:r>
            <a:br>
              <a:rPr lang="en-US" altLang="en-US" sz="4400" b="1" dirty="0">
                <a:latin typeface="+mn-lt"/>
              </a:rPr>
            </a:br>
            <a:r>
              <a:rPr lang="en-US" altLang="en-US" sz="4400" b="1" dirty="0">
                <a:latin typeface="+mn-lt"/>
              </a:rPr>
              <a:t>Exam Questions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chemeClr val="bg2"/>
          </a:solidFill>
          <a:ln w="50800">
            <a:solidFill>
              <a:schemeClr val="accent1"/>
            </a:solidFill>
          </a:ln>
        </p:spPr>
        <p:txBody>
          <a:bodyPr/>
          <a:lstStyle/>
          <a:p>
            <a:pPr>
              <a:buFontTx/>
              <a:buNone/>
              <a:defRPr/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is an appropriate way to call another station on a repeater if you know the other station's call sign? </a:t>
            </a:r>
          </a:p>
          <a:p>
            <a:pPr>
              <a:buFontTx/>
              <a:buNone/>
              <a:defRPr/>
            </a:pPr>
            <a:endParaRPr lang="en-US" sz="2800" b="1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  <a:defRPr/>
            </a:pPr>
            <a:r>
              <a:rPr lang="en-US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Say the station's call sign then identify with your call sign </a:t>
            </a:r>
          </a:p>
          <a:p>
            <a:pPr>
              <a:buNone/>
              <a:defRPr/>
            </a:pPr>
            <a:endParaRPr lang="en-US" sz="2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  <a:defRPr/>
            </a:pPr>
            <a:endParaRPr lang="en-US" sz="2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  <a:defRPr/>
            </a:pPr>
            <a:r>
              <a:rPr lang="en-US" sz="2400" b="1" dirty="0">
                <a:solidFill>
                  <a:srgbClr val="00000C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T2A04  Page 6-4</a:t>
            </a:r>
          </a:p>
          <a:p>
            <a:pPr>
              <a:buNone/>
              <a:defRPr/>
            </a:pPr>
            <a:endParaRPr lang="en-US" sz="2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Tx/>
              <a:buNone/>
              <a:defRPr/>
            </a:pPr>
            <a:endParaRPr lang="en-US" b="1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FontTx/>
              <a:buNone/>
              <a:defRPr/>
            </a:pPr>
            <a:endParaRPr lang="en-US" b="1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4D77BAF3-A185-43D7-BC8E-87331CE23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5000863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3.2 </a:t>
            </a:r>
            <a:r>
              <a:rPr lang="en-US" altLang="en-US" b="1" dirty="0">
                <a:solidFill>
                  <a:srgbClr val="000000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FFFFFF"/>
                </a:highlight>
                <a:latin typeface="+mn-lt"/>
              </a:rPr>
              <a:t>Components and Units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641045"/>
            <a:ext cx="9143999" cy="523220"/>
          </a:xfrm>
          <a:prstGeom prst="rect">
            <a:avLst/>
          </a:prstGeom>
          <a:solidFill>
            <a:srgbClr val="009644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highlight>
                  <a:srgbClr val="FFFFFF"/>
                </a:highlight>
                <a:latin typeface="+mn-lt"/>
              </a:rPr>
              <a:t>Schematics and Component Symbols</a:t>
            </a:r>
            <a:endParaRPr lang="en-US" sz="2800" b="1" u="sng" dirty="0">
              <a:solidFill>
                <a:srgbClr val="000000"/>
              </a:solidFill>
              <a:highlight>
                <a:srgbClr val="FFFFFF"/>
              </a:highlight>
              <a:latin typeface="+mn-lt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5000" y="2573927"/>
            <a:ext cx="3124200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>
                <a:latin typeface="+mn-lt"/>
              </a:rPr>
              <a:t>What is component 3 in figure T3?</a:t>
            </a:r>
          </a:p>
          <a:p>
            <a:endParaRPr lang="en-US" b="1" dirty="0">
              <a:latin typeface="+mn-lt"/>
            </a:endParaRPr>
          </a:p>
          <a:p>
            <a:r>
              <a:rPr lang="en-US" b="1" dirty="0">
                <a:latin typeface="+mn-lt"/>
              </a:rPr>
              <a:t>What is component 4 in figure T3?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154AA6-5B76-4D11-AC62-279B72F91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14600"/>
            <a:ext cx="5335520" cy="3686098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E4062DD8-4953-4BBF-B67A-2C97453FE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560563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1"/>
            <a:ext cx="9144000" cy="1988165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chemeClr val="tx2"/>
                </a:solidFill>
                <a:highlight>
                  <a:srgbClr val="00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3.3 </a:t>
            </a:r>
            <a:r>
              <a:rPr lang="en-US" altLang="en-US" b="1" dirty="0">
                <a:solidFill>
                  <a:schemeClr val="tx2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00FFFF"/>
                </a:highlight>
                <a:latin typeface="+mn-lt"/>
              </a:rPr>
              <a:t>Radio Circuits</a:t>
            </a:r>
            <a:endParaRPr lang="en-US" b="1" dirty="0">
              <a:solidFill>
                <a:schemeClr val="tx2"/>
              </a:solidFill>
              <a:highlight>
                <a:srgbClr val="00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2126112"/>
            <a:ext cx="5754097" cy="523220"/>
          </a:xfrm>
          <a:prstGeom prst="rect">
            <a:avLst/>
          </a:prstGeom>
          <a:solidFill>
            <a:schemeClr val="accent5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Transmit-Receive Switches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8600" y="3133749"/>
            <a:ext cx="3698966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+mn-lt"/>
              </a:rPr>
              <a:t>Often abbreviated as TR Switches.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143022"/>
            <a:ext cx="5657143" cy="23619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953000" y="2732013"/>
            <a:ext cx="4191000" cy="163121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+mn-lt"/>
              </a:rPr>
              <a:t>A transmit-receive switch allows one antenna to be used by both the transmitter and the receiver. 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94ACBEEE-4E89-400E-B5E5-A2608E2F6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3757494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1"/>
            <a:ext cx="9144000" cy="1988165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chemeClr val="tx2"/>
                </a:solidFill>
                <a:highlight>
                  <a:srgbClr val="00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3.3 </a:t>
            </a:r>
            <a:r>
              <a:rPr lang="en-US" altLang="en-US" b="1" dirty="0">
                <a:solidFill>
                  <a:schemeClr val="tx2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00FFFF"/>
                </a:highlight>
                <a:latin typeface="+mn-lt"/>
              </a:rPr>
              <a:t>Radio Circuits</a:t>
            </a:r>
            <a:endParaRPr lang="en-US" b="1" dirty="0">
              <a:solidFill>
                <a:schemeClr val="tx2"/>
              </a:solidFill>
              <a:highlight>
                <a:srgbClr val="00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2271" y="2347284"/>
            <a:ext cx="2590800" cy="461665"/>
          </a:xfrm>
          <a:prstGeom prst="rect">
            <a:avLst/>
          </a:prstGeom>
          <a:solidFill>
            <a:schemeClr val="accent5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n-lt"/>
              </a:rPr>
              <a:t>Oscillators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0" y="2018816"/>
            <a:ext cx="5932715" cy="13234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b="1" dirty="0">
                <a:latin typeface="+mn-lt"/>
              </a:rPr>
              <a:t>An </a:t>
            </a:r>
            <a:r>
              <a:rPr lang="en-US" altLang="en-US" sz="20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OSCILLATOR</a:t>
            </a:r>
            <a:r>
              <a:rPr lang="en-US" altLang="en-US" sz="2000" b="1" dirty="0">
                <a:latin typeface="+mn-lt"/>
              </a:rPr>
              <a:t> generates a signal at a desired frequency and are used in both receivers and transmitters to determine the operating frequency.</a:t>
            </a:r>
            <a:endParaRPr lang="en-US" sz="2000" b="1" dirty="0"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2603" y="3651834"/>
            <a:ext cx="2660468" cy="1200329"/>
          </a:xfrm>
          <a:prstGeom prst="rect">
            <a:avLst/>
          </a:prstGeom>
          <a:solidFill>
            <a:schemeClr val="accent5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n-lt"/>
              </a:rPr>
              <a:t>Drivers or amplifier circuits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28600" y="5303812"/>
            <a:ext cx="2606040" cy="830997"/>
          </a:xfrm>
          <a:prstGeom prst="rect">
            <a:avLst/>
          </a:prstGeom>
          <a:solidFill>
            <a:schemeClr val="accent5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n-lt"/>
              </a:rPr>
              <a:t>Power Amplifiers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48000" y="3855345"/>
            <a:ext cx="5932715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+mn-lt"/>
              </a:rPr>
              <a:t>The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Driver</a:t>
            </a:r>
            <a:r>
              <a:rPr lang="en-US" sz="2000" b="1" dirty="0">
                <a:latin typeface="+mn-lt"/>
              </a:rPr>
              <a:t> boosts the radio signal from the low power oscillator.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20786" y="5183173"/>
            <a:ext cx="5959929" cy="13234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+mn-lt"/>
              </a:rPr>
              <a:t>The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Power Amplifier </a:t>
            </a:r>
            <a:r>
              <a:rPr lang="en-US" sz="2000" b="1" dirty="0">
                <a:latin typeface="+mn-lt"/>
              </a:rPr>
              <a:t>boosts the signal from the Driver to provide enough power to communicate with other stations.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C2D9C11-5E65-4003-9216-6284A53B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28876918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1"/>
            <a:ext cx="9144000" cy="1988165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chemeClr val="tx2"/>
                </a:solidFill>
                <a:highlight>
                  <a:srgbClr val="00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3.3 </a:t>
            </a:r>
            <a:r>
              <a:rPr lang="en-US" altLang="en-US" b="1" dirty="0">
                <a:solidFill>
                  <a:schemeClr val="tx2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00FFFF"/>
                </a:highlight>
                <a:latin typeface="+mn-lt"/>
              </a:rPr>
              <a:t>Radio Circuits</a:t>
            </a:r>
            <a:endParaRPr lang="en-US" b="1" dirty="0">
              <a:solidFill>
                <a:schemeClr val="tx2"/>
              </a:solidFill>
              <a:highlight>
                <a:srgbClr val="00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7842" y="2205368"/>
            <a:ext cx="8523515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+mn-lt"/>
              </a:rPr>
              <a:t>A simple CW transmitter consists of these four circuits in which a Telegraph Key is used to turn the amplifiers on and off.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692" y="3309271"/>
            <a:ext cx="6270616" cy="31861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107" y="5987143"/>
            <a:ext cx="742790" cy="50509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 flipH="1">
            <a:off x="1436692" y="3517360"/>
            <a:ext cx="17637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+mn-lt"/>
              </a:rPr>
              <a:t>Based on Figure 3.17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272DE0C6-C9FB-48E7-A2FD-6B8BDF428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11209603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1"/>
            <a:ext cx="9144000" cy="1988165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chemeClr val="tx2"/>
                </a:solidFill>
                <a:highlight>
                  <a:srgbClr val="00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3.3 </a:t>
            </a:r>
            <a:r>
              <a:rPr lang="en-US" altLang="en-US" b="1" dirty="0">
                <a:solidFill>
                  <a:schemeClr val="tx2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00FFFF"/>
                </a:highlight>
                <a:latin typeface="+mn-lt"/>
              </a:rPr>
              <a:t>Radio Circuits</a:t>
            </a:r>
            <a:endParaRPr lang="en-US" b="1" dirty="0">
              <a:solidFill>
                <a:schemeClr val="tx2"/>
              </a:solidFill>
              <a:highlight>
                <a:srgbClr val="00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552" y="2911367"/>
            <a:ext cx="2590800" cy="461665"/>
          </a:xfrm>
          <a:prstGeom prst="rect">
            <a:avLst/>
          </a:prstGeom>
          <a:solidFill>
            <a:schemeClr val="accent5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n-lt"/>
              </a:rPr>
              <a:t>Filters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0" y="2018816"/>
            <a:ext cx="5932715" cy="22467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Filters </a:t>
            </a:r>
            <a:r>
              <a:rPr lang="en-US" altLang="en-US" sz="2000" b="1" dirty="0">
                <a:latin typeface="+mn-lt"/>
              </a:rPr>
              <a:t>are like gatekeepers. They allow certain frequencies to travel through a circuit but they block others. In an amateur radio transceiver, the desired frequency is allowed to pass but unwanted harmonic frequencies are stopped by the filter. </a:t>
            </a:r>
            <a:endParaRPr lang="en-US" sz="2000" b="1" dirty="0"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504" y="4703514"/>
            <a:ext cx="2660468" cy="461665"/>
          </a:xfrm>
          <a:prstGeom prst="rect">
            <a:avLst/>
          </a:prstGeom>
          <a:solidFill>
            <a:schemeClr val="accent5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n-lt"/>
              </a:rPr>
              <a:t>Modulators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58932" y="5811782"/>
            <a:ext cx="2606040" cy="461665"/>
          </a:xfrm>
          <a:prstGeom prst="rect">
            <a:avLst/>
          </a:prstGeom>
          <a:solidFill>
            <a:schemeClr val="accent5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n-lt"/>
              </a:rPr>
              <a:t>Mixers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48000" y="4343400"/>
            <a:ext cx="5932715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b="1" dirty="0">
                <a:latin typeface="+mn-lt"/>
              </a:rPr>
              <a:t>A </a:t>
            </a:r>
            <a:r>
              <a:rPr lang="en-US" altLang="en-US" sz="20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MODULATOR</a:t>
            </a:r>
            <a:r>
              <a:rPr lang="en-US" altLang="en-US" sz="2000" b="1" dirty="0">
                <a:latin typeface="+mn-lt"/>
              </a:rPr>
              <a:t> can combine data or voice signals with an RF (radio frequency) carrier signal.</a:t>
            </a:r>
            <a:endParaRPr lang="en-US" sz="2000" b="1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06931" y="5534784"/>
            <a:ext cx="5959929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b="1" dirty="0">
                <a:latin typeface="+mn-lt"/>
              </a:rPr>
              <a:t>A </a:t>
            </a:r>
            <a:r>
              <a:rPr lang="en-US" altLang="en-US" sz="20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MIXER</a:t>
            </a:r>
            <a:r>
              <a:rPr lang="en-US" altLang="en-US" sz="2000" b="1" dirty="0">
                <a:latin typeface="+mn-lt"/>
              </a:rPr>
              <a:t> combines two </a:t>
            </a:r>
            <a:r>
              <a:rPr lang="en-US" altLang="en-US" sz="2000" b="1">
                <a:latin typeface="+mn-lt"/>
              </a:rPr>
              <a:t>RF signals and </a:t>
            </a:r>
            <a:r>
              <a:rPr lang="en-US" altLang="en-US" sz="2000" b="1" dirty="0">
                <a:latin typeface="+mn-lt"/>
              </a:rPr>
              <a:t>generates products at both the signal’s sum and difference frequencies.</a:t>
            </a:r>
            <a:endParaRPr lang="en-US" sz="2000" b="1" dirty="0">
              <a:latin typeface="+mn-lt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CAA837D0-02D1-42C0-92E8-D0FC9DE2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8695306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1"/>
            <a:ext cx="9144000" cy="1988165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chemeClr val="tx2"/>
                </a:solidFill>
                <a:highlight>
                  <a:srgbClr val="00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3.3 </a:t>
            </a:r>
            <a:r>
              <a:rPr lang="en-US" altLang="en-US" b="1" dirty="0">
                <a:solidFill>
                  <a:schemeClr val="tx2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00FFFF"/>
                </a:highlight>
                <a:latin typeface="+mn-lt"/>
              </a:rPr>
              <a:t>Radio Circuits</a:t>
            </a:r>
            <a:endParaRPr lang="en-US" b="1" dirty="0">
              <a:solidFill>
                <a:schemeClr val="tx2"/>
              </a:solidFill>
              <a:highlight>
                <a:srgbClr val="00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2126112"/>
            <a:ext cx="7391399" cy="523220"/>
          </a:xfrm>
          <a:prstGeom prst="rect">
            <a:avLst/>
          </a:prstGeom>
          <a:solidFill>
            <a:schemeClr val="accent5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Receivers and their characteristics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5962" y="2841362"/>
            <a:ext cx="8390837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SENSITIVITY</a:t>
            </a:r>
            <a:r>
              <a:rPr lang="en-US" altLang="en-US" sz="2000" b="1" dirty="0">
                <a:latin typeface="+mn-lt"/>
              </a:rPr>
              <a:t> defines the ability of a receiver to detect a (weak) signal and a h</a:t>
            </a:r>
            <a:r>
              <a:rPr lang="en-US" sz="2000" b="1" dirty="0">
                <a:latin typeface="+mn-lt"/>
              </a:rPr>
              <a:t>igher sensitivity means a receiver can detect weaker signals.</a:t>
            </a:r>
          </a:p>
        </p:txBody>
      </p:sp>
      <p:sp>
        <p:nvSpPr>
          <p:cNvPr id="9" name="Rectangle 8"/>
          <p:cNvSpPr/>
          <p:nvPr/>
        </p:nvSpPr>
        <p:spPr>
          <a:xfrm>
            <a:off x="295962" y="4103245"/>
            <a:ext cx="8390837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b="1" dirty="0">
                <a:latin typeface="+mn-lt"/>
              </a:rPr>
              <a:t>A </a:t>
            </a:r>
            <a:r>
              <a:rPr lang="en-US" altLang="en-US" sz="20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PRE-AMP </a:t>
            </a:r>
            <a:r>
              <a:rPr lang="en-US" altLang="en-US" sz="2000" b="1" dirty="0">
                <a:latin typeface="+mn-lt"/>
              </a:rPr>
              <a:t>can be added between the antenna and the receiver to boost the signal if a receiver is not sensitive enough to detect weak signals.</a:t>
            </a:r>
            <a:endParaRPr lang="en-US" sz="2000" b="1" dirty="0">
              <a:latin typeface="+mn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5963" y="5365550"/>
            <a:ext cx="8390836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SELECTIVITY</a:t>
            </a:r>
            <a:r>
              <a:rPr lang="en-US" altLang="en-US" sz="2000" b="1" dirty="0">
                <a:latin typeface="+mn-lt"/>
              </a:rPr>
              <a:t> defines the ability of the receiver to discriminate between multiple strong signals, and only receive the desired signal.</a:t>
            </a:r>
            <a:endParaRPr lang="en-US" sz="2000" b="1" dirty="0">
              <a:latin typeface="+mn-lt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240" y="1217254"/>
            <a:ext cx="1597746" cy="787247"/>
          </a:xfrm>
          <a:prstGeom prst="rect">
            <a:avLst/>
          </a:prstGeom>
        </p:spPr>
      </p:pic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36865A2-62C6-484B-A820-56BACC8B6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3544618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1"/>
            <a:ext cx="9144000" cy="1988165"/>
          </a:xfrm>
          <a:solidFill>
            <a:schemeClr val="accent3">
              <a:lumMod val="50000"/>
            </a:schemeClr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chemeClr val="tx2"/>
                </a:solidFill>
                <a:highlight>
                  <a:srgbClr val="00FFFF"/>
                </a:highlight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3.3 </a:t>
            </a:r>
            <a:r>
              <a:rPr lang="en-US" altLang="en-US" b="1" dirty="0">
                <a:solidFill>
                  <a:schemeClr val="tx2"/>
                </a:solidFill>
                <a:effectLst>
                  <a:glow>
                    <a:schemeClr val="accent3">
                      <a:lumMod val="65000"/>
                    </a:schemeClr>
                  </a:glow>
                </a:effectLst>
                <a:highlight>
                  <a:srgbClr val="00FFFF"/>
                </a:highlight>
                <a:latin typeface="+mn-lt"/>
              </a:rPr>
              <a:t>Radio Circuits</a:t>
            </a:r>
            <a:endParaRPr lang="en-US" b="1" dirty="0">
              <a:solidFill>
                <a:schemeClr val="tx2"/>
              </a:solidFill>
              <a:highlight>
                <a:srgbClr val="00FFFF"/>
              </a:highlight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2126112"/>
            <a:ext cx="3505199" cy="523220"/>
          </a:xfrm>
          <a:prstGeom prst="rect">
            <a:avLst/>
          </a:prstGeom>
          <a:solidFill>
            <a:schemeClr val="accent5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Transverters</a:t>
            </a:r>
            <a:endParaRPr lang="en-US" sz="2800" b="1" u="sng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5962" y="2841362"/>
            <a:ext cx="8390837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b="1" dirty="0">
                <a:latin typeface="+mn-lt"/>
              </a:rPr>
              <a:t>Transverters take a signal at one frequency and converts it to a signal at another frequency.  </a:t>
            </a:r>
          </a:p>
        </p:txBody>
      </p:sp>
      <p:sp>
        <p:nvSpPr>
          <p:cNvPr id="9" name="Rectangle 8"/>
          <p:cNvSpPr/>
          <p:nvPr/>
        </p:nvSpPr>
        <p:spPr>
          <a:xfrm>
            <a:off x="295962" y="4119840"/>
            <a:ext cx="8390837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b="1" dirty="0">
                <a:latin typeface="+mn-lt"/>
              </a:rPr>
              <a:t>Transverters are often used to add another amateur band to an existing transceiver.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5962" y="5157471"/>
            <a:ext cx="3666437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000" b="1" dirty="0">
                <a:latin typeface="+mn-lt"/>
              </a:rPr>
              <a:t>For example a transverter can convert </a:t>
            </a:r>
            <a:br>
              <a:rPr lang="en-US" altLang="en-US" sz="2000" b="1" dirty="0">
                <a:latin typeface="+mn-lt"/>
              </a:rPr>
            </a:br>
            <a:r>
              <a:rPr lang="en-US" altLang="en-US" sz="2000" b="1" dirty="0">
                <a:latin typeface="+mn-lt"/>
              </a:rPr>
              <a:t>from 28 Mhz to 222 Mhz</a:t>
            </a:r>
            <a:endParaRPr lang="en-US" sz="2000" b="1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742" y="5240048"/>
            <a:ext cx="2819400" cy="1231330"/>
          </a:xfrm>
          <a:prstGeom prst="rect">
            <a:avLst/>
          </a:prstGeom>
        </p:spPr>
      </p:pic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C9F4287-6D15-4507-8F8E-079C244E0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38482711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38455" cy="1431940"/>
          </a:xfrm>
          <a:solidFill>
            <a:srgbClr val="C00000"/>
          </a:solidFill>
        </p:spPr>
        <p:txBody>
          <a:bodyPr/>
          <a:lstStyle/>
          <a:p>
            <a:pPr algn="ctr">
              <a:tabLst>
                <a:tab pos="339725" algn="l"/>
              </a:tabLst>
            </a:pPr>
            <a:r>
              <a:rPr lang="en-US" altLang="en-US" b="1" dirty="0">
                <a:solidFill>
                  <a:srgbClr val="00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 Session 5 Assignment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5812"/>
            <a:ext cx="9144000" cy="5412187"/>
          </a:xfrm>
          <a:solidFill>
            <a:schemeClr val="bg1">
              <a:lumMod val="95000"/>
            </a:schemeClr>
          </a:solidFill>
        </p:spPr>
        <p:txBody>
          <a:bodyPr anchor="t" anchorCtr="0"/>
          <a:lstStyle/>
          <a:p>
            <a:pPr lvl="1" eaLnBrk="1" hangingPunct="1">
              <a:buFontTx/>
              <a:buNone/>
            </a:pPr>
            <a:r>
              <a:rPr lang="en-US" altLang="en-US" sz="2812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preparation for the next class session, do the following…….</a:t>
            </a:r>
          </a:p>
          <a:p>
            <a:pPr lvl="1" eaLnBrk="1" hangingPunct="1">
              <a:buFontTx/>
              <a:buNone/>
            </a:pPr>
            <a:r>
              <a:rPr lang="en-US" alt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●</a:t>
            </a:r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altLang="en-US" b="1" u="sng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Study Chapter 2</a:t>
            </a:r>
            <a:endParaRPr lang="en-US" altLang="en-US" u="sng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 eaLnBrk="1" hangingPunct="1">
              <a:buFontTx/>
              <a:buNone/>
            </a:pPr>
            <a:r>
              <a:rPr lang="en-US" alt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Chapter</a:t>
            </a:r>
            <a:r>
              <a:rPr lang="en-US" alt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alt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“</a:t>
            </a:r>
            <a:r>
              <a:rPr lang="en-US" alt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Radio and Signal Fundamentals”</a:t>
            </a:r>
          </a:p>
          <a:p>
            <a:pPr lvl="1" eaLnBrk="1" hangingPunct="1">
              <a:buFontTx/>
              <a:buNone/>
            </a:pPr>
            <a:endParaRPr lang="en-US" altLang="en-US" b="1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 eaLnBrk="1" hangingPunct="1">
              <a:spcBef>
                <a:spcPts val="0"/>
              </a:spcBef>
              <a:buFontTx/>
              <a:buNone/>
            </a:pPr>
            <a:r>
              <a:rPr lang="en-US" altLang="en-US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●</a:t>
            </a:r>
            <a:r>
              <a:rPr lang="en-US" alt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en-US" altLang="en-US" sz="2400" b="1" u="sng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Study</a:t>
            </a:r>
            <a:r>
              <a:rPr lang="en-US" alt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 Question Pool questions found in the </a:t>
            </a:r>
            <a:r>
              <a:rPr lang="en-US" altLang="en-US" sz="24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</a:t>
            </a:r>
            <a:r>
              <a:rPr lang="en-US" altLang="en-US" sz="24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blue</a:t>
            </a:r>
            <a:r>
              <a:rPr lang="en-US" altLang="en-US" sz="24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b="1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boxes</a:t>
            </a:r>
            <a:r>
              <a:rPr lang="en-US" altLang="en-US" sz="2400" b="1" dirty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</a:t>
            </a:r>
            <a:r>
              <a:rPr lang="en-US" alt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this</a:t>
            </a:r>
            <a:r>
              <a:rPr lang="en-US" altLang="en-US" sz="24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chapter.</a:t>
            </a:r>
            <a:endParaRPr lang="en-US" altLang="en-US" sz="2400" b="1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 eaLnBrk="1" hangingPunct="1">
              <a:buFontTx/>
              <a:buNone/>
            </a:pPr>
            <a:r>
              <a:rPr lang="en-US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See you next week!</a:t>
            </a:r>
            <a:endParaRPr lang="en-US" b="1" i="1" dirty="0">
              <a:solidFill>
                <a:schemeClr val="accent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 3"/>
          <p:cNvSpPr>
            <a:spLocks/>
          </p:cNvSpPr>
          <p:nvPr/>
        </p:nvSpPr>
        <p:spPr bwMode="auto">
          <a:xfrm>
            <a:off x="8778240" y="6583680"/>
            <a:ext cx="365760" cy="27432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fld id="{B530DB46-E125-4620-A760-C63369F8ECAC}" type="slidenum">
              <a:rPr lang="en-US" altLang="en-US" sz="1266"/>
              <a:t>57</a:t>
            </a:fld>
            <a:endParaRPr lang="en-US" altLang="en-US" sz="1266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99" y="4953000"/>
            <a:ext cx="1416323" cy="18828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9" y="5791200"/>
            <a:ext cx="1669787" cy="9684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705" y="5536162"/>
            <a:ext cx="2398776" cy="914400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1667979D-D697-4085-8B7E-ED1D3A533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1500339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28C34E-AC7A-4999-9084-4409CA4AAFB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310" y="136525"/>
            <a:ext cx="6695380" cy="5942420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B07D901-1E65-41B5-9C67-1DF146BB1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06040" y="6583680"/>
            <a:ext cx="3931920" cy="274320"/>
          </a:xfrm>
          <a:solidFill>
            <a:schemeClr val="bg1"/>
          </a:solidFill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2019 MDARC Technician License Course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4F6109-C79C-4E44-957A-FC336726ED28}"/>
              </a:ext>
            </a:extLst>
          </p:cNvPr>
          <p:cNvSpPr txBox="1"/>
          <p:nvPr/>
        </p:nvSpPr>
        <p:spPr>
          <a:xfrm>
            <a:off x="4572000" y="2507280"/>
            <a:ext cx="22969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Verdana" panose="020B0604030504040204" pitchFamily="34" charset="0"/>
                <a:ea typeface="+mn-ea"/>
                <a:cs typeface="+mn-cs"/>
              </a:rPr>
              <a:t>Please follow the Elmers’ directions 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B4593C4-210B-4780-92CA-B22735E53CA3}"/>
              </a:ext>
            </a:extLst>
          </p:cNvPr>
          <p:cNvSpPr>
            <a:spLocks/>
          </p:cNvSpPr>
          <p:nvPr/>
        </p:nvSpPr>
        <p:spPr bwMode="auto">
          <a:xfrm>
            <a:off x="8778240" y="6583680"/>
            <a:ext cx="365760" cy="27432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none" lIns="0" tIns="0" rIns="0" bIns="0">
            <a:spAutoFit/>
          </a:bodyPr>
          <a:lstStyle>
            <a:lvl1pPr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eaLnBrk="1"/>
            <a:fld id="{B530DB46-E125-4620-A760-C63369F8ECAC}" type="slidenum">
              <a:rPr lang="en-US" altLang="en-US" sz="1266"/>
              <a:t>58</a:t>
            </a:fld>
            <a:endParaRPr lang="en-US" altLang="en-US" sz="1266" dirty="0"/>
          </a:p>
        </p:txBody>
      </p:sp>
    </p:spTree>
    <p:extLst>
      <p:ext uri="{BB962C8B-B14F-4D97-AF65-F5344CB8AC3E}">
        <p14:creationId xmlns:p14="http://schemas.microsoft.com/office/powerpoint/2010/main" val="1305571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123230"/>
          </a:xfrm>
          <a:solidFill>
            <a:srgbClr val="002060"/>
          </a:solidFill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Electricity, </a:t>
            </a:r>
            <a:br>
              <a:rPr lang="en-US" b="1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b="1" dirty="0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Components, and Circuits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0" y="2123230"/>
            <a:ext cx="9144000" cy="2708830"/>
          </a:xfrm>
          <a:solidFill>
            <a:schemeClr val="accent3">
              <a:lumMod val="65000"/>
            </a:schemeClr>
          </a:solidFill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2800" b="1" dirty="0"/>
              <a:t>Last week we learned about communicating with other hams.</a:t>
            </a:r>
          </a:p>
          <a:p>
            <a:pPr marL="0" indent="0">
              <a:buFontTx/>
              <a:buNone/>
            </a:pPr>
            <a:endParaRPr lang="en-US" altLang="en-US" sz="2800" b="1" dirty="0"/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altLang="en-US" sz="2800" b="1" dirty="0"/>
              <a:t>Today we will be learning about electrical properties, hardware and other fun stuff that makes this possible.</a:t>
            </a:r>
          </a:p>
          <a:p>
            <a:pPr marL="0" indent="0">
              <a:spcBef>
                <a:spcPts val="0"/>
              </a:spcBef>
              <a:buFontTx/>
              <a:buNone/>
            </a:pPr>
            <a:endParaRPr lang="en-US" alt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24" y="4939666"/>
            <a:ext cx="2329876" cy="17241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01" y="5431291"/>
            <a:ext cx="1865798" cy="10632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991093"/>
            <a:ext cx="1705672" cy="1854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13" y="87102"/>
            <a:ext cx="1861979" cy="1436897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592" y="2620395"/>
            <a:ext cx="1143000" cy="857250"/>
          </a:xfrm>
          <a:prstGeom prst="rect">
            <a:avLst/>
          </a:prstGeom>
        </p:spPr>
      </p:pic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A0B94BA3-BE21-48D7-8855-0F54D192A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4128083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rgbClr val="002060"/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gradFill>
                  <a:gsLst>
                    <a:gs pos="0">
                      <a:srgbClr val="FFFF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3.1 Electricity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999" y="2245512"/>
            <a:ext cx="6858001" cy="26898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6352143"/>
            <a:ext cx="13532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Figure 3.2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4136" y="4888468"/>
            <a:ext cx="281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n-lt"/>
              </a:rPr>
              <a:t>Water Flow Analogy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7069" y="5398268"/>
            <a:ext cx="6663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  <a:latin typeface="+mn-lt"/>
              </a:rPr>
              <a:t>Voltage</a:t>
            </a:r>
            <a:r>
              <a:rPr lang="en-US" sz="2000" b="1" dirty="0">
                <a:latin typeface="+mn-lt"/>
              </a:rPr>
              <a:t> acts like </a:t>
            </a:r>
            <a:r>
              <a:rPr lang="en-US" sz="2000" b="1" dirty="0">
                <a:solidFill>
                  <a:srgbClr val="FF0000"/>
                </a:solidFill>
                <a:latin typeface="+mn-lt"/>
              </a:rPr>
              <a:t>pressure</a:t>
            </a:r>
            <a:r>
              <a:rPr lang="en-US" sz="2000" b="1" dirty="0">
                <a:latin typeface="+mn-lt"/>
              </a:rPr>
              <a:t> in a water pipe.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1958" y="5845115"/>
            <a:ext cx="6206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+mn-lt"/>
              </a:rPr>
              <a:t>Current</a:t>
            </a:r>
            <a:r>
              <a:rPr lang="en-US" sz="2000" b="1" dirty="0">
                <a:latin typeface="+mn-lt"/>
              </a:rPr>
              <a:t> acts like water </a:t>
            </a:r>
            <a:r>
              <a:rPr lang="en-US" sz="2000" b="1" dirty="0">
                <a:solidFill>
                  <a:srgbClr val="000000"/>
                </a:solidFill>
                <a:latin typeface="+mn-lt"/>
              </a:rPr>
              <a:t>flow</a:t>
            </a:r>
            <a:r>
              <a:rPr lang="en-US" sz="20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2000" b="1" dirty="0">
                <a:latin typeface="+mn-lt"/>
              </a:rPr>
              <a:t>in a pipe.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88209" y="4888468"/>
            <a:ext cx="206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n-lt"/>
              </a:rPr>
              <a:t>Electron 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2200" y="1544566"/>
            <a:ext cx="4825360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3200" b="1" dirty="0">
                <a:gradFill>
                  <a:gsLst>
                    <a:gs pos="0">
                      <a:srgbClr val="FFFF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Voltage and Current</a:t>
            </a:r>
            <a:endParaRPr lang="en-US" sz="3200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6A3B0178-06E3-4112-B7B2-07555FB2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266096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rgbClr val="002060"/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gradFill>
                  <a:gsLst>
                    <a:gs pos="0">
                      <a:srgbClr val="FFFF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3.1 Electricity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3606029" y="1544968"/>
            <a:ext cx="1931939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3200" b="1" dirty="0">
                <a:gradFill>
                  <a:gsLst>
                    <a:gs pos="0">
                      <a:srgbClr val="FFFF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Current</a:t>
            </a:r>
            <a:endParaRPr lang="en-US" sz="3200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23360" y="3210129"/>
            <a:ext cx="4846320" cy="2843212"/>
          </a:xfrm>
          <a:solidFill>
            <a:schemeClr val="bg1"/>
          </a:solidFill>
          <a:ln w="50800"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marL="342900" lvl="3" indent="-342900" eaLnBrk="1" hangingPunct="1">
              <a:buFont typeface="Wingdings" panose="05000000000000000000" pitchFamily="2" charset="2"/>
              <a:buChar char="q"/>
            </a:pPr>
            <a:r>
              <a:rPr lang="en-US" altLang="en-US" sz="2400" b="1" dirty="0"/>
              <a:t> Electric current ( I ) is measured in AMPS (A).</a:t>
            </a:r>
          </a:p>
          <a:p>
            <a:pPr marL="0" indent="-1257300" eaLnBrk="1" hangingPunct="1">
              <a:buFont typeface="Wingdings" panose="05000000000000000000" pitchFamily="2" charset="2"/>
              <a:buChar char="q"/>
            </a:pPr>
            <a:endParaRPr lang="en-US" altLang="en-US" sz="3600" b="1" dirty="0"/>
          </a:p>
          <a:p>
            <a:pPr marL="342900" lvl="3" indent="-342900" eaLnBrk="1" hangingPunct="1">
              <a:buFont typeface="Wingdings" panose="05000000000000000000" pitchFamily="2" charset="2"/>
              <a:buChar char="q"/>
            </a:pPr>
            <a:r>
              <a:rPr lang="en-US" altLang="en-US" sz="2400" b="1" dirty="0"/>
              <a:t>Current is measured with an AMMETER.</a:t>
            </a:r>
          </a:p>
        </p:txBody>
      </p:sp>
      <p:pic>
        <p:nvPicPr>
          <p:cNvPr id="1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3" y="2304300"/>
            <a:ext cx="3523681" cy="374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4303" y="6122045"/>
            <a:ext cx="2310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Figure 3.2 detail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023CF90F-8099-4686-8F98-E7AF7F3E7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572785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600200"/>
          </a:xfrm>
          <a:solidFill>
            <a:srgbClr val="002060"/>
          </a:solidFill>
        </p:spPr>
        <p:txBody>
          <a:bodyPr anchor="t" anchorCtr="0"/>
          <a:lstStyle/>
          <a:p>
            <a:pPr algn="ctr" eaLnBrk="1" hangingPunct="1">
              <a:buFontTx/>
              <a:buNone/>
            </a:pPr>
            <a:r>
              <a:rPr lang="en-US" altLang="en-US" sz="4400" b="1" dirty="0">
                <a:latin typeface="+mn-lt"/>
              </a:rPr>
              <a:t>Chapter 3</a:t>
            </a:r>
            <a:br>
              <a:rPr lang="en-US" altLang="en-US" sz="4400" b="1" dirty="0">
                <a:latin typeface="+mn-lt"/>
              </a:rPr>
            </a:br>
            <a:r>
              <a:rPr lang="en-US" b="1" dirty="0">
                <a:gradFill>
                  <a:gsLst>
                    <a:gs pos="0">
                      <a:srgbClr val="FFFF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3.1 Electricity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3606029" y="1544968"/>
            <a:ext cx="1943161" cy="58477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3200" b="1" dirty="0">
                <a:gradFill>
                  <a:gsLst>
                    <a:gs pos="0">
                      <a:srgbClr val="FFFF00"/>
                    </a:gs>
                    <a:gs pos="80000">
                      <a:schemeClr val="accent1">
                        <a:lumMod val="45000"/>
                        <a:lumOff val="55000"/>
                      </a:schemeClr>
                    </a:gs>
                    <a:gs pos="92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Voltage</a:t>
            </a:r>
            <a:endParaRPr lang="en-US" sz="3200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0" y="6583680"/>
            <a:ext cx="365760" cy="274320"/>
          </a:xfrm>
          <a:solidFill>
            <a:srgbClr val="FFFF00"/>
          </a:solidFill>
        </p:spPr>
        <p:txBody>
          <a:bodyPr/>
          <a:lstStyle>
            <a:lvl1pPr>
              <a:spcBef>
                <a:spcPct val="20000"/>
              </a:spcBef>
              <a:buClr>
                <a:srgbClr val="FF1515"/>
              </a:buClr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1515"/>
              </a:buClr>
              <a:buChar char="•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1515"/>
              </a:buClr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1515"/>
              </a:buClr>
              <a:buChar char="•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1C604F-A1A6-4686-8708-B7C1C8EE114E}" type="slidenum">
              <a:rPr lang="en-US" altLang="en-US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023360" y="3268029"/>
            <a:ext cx="4846320" cy="2843212"/>
          </a:xfrm>
          <a:solidFill>
            <a:schemeClr val="bg1"/>
          </a:solidFill>
          <a:ln w="50800"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marL="342900" lvl="3" indent="-3429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altLang="en-US" sz="2400" b="1" dirty="0"/>
              <a:t> </a:t>
            </a:r>
            <a:r>
              <a:rPr lang="en-US" sz="2400" b="1" dirty="0"/>
              <a:t>Voltage, E,  electromotive force (EMF), is also called </a:t>
            </a:r>
            <a:br>
              <a:rPr lang="en-US" sz="2400" b="1" dirty="0"/>
            </a:br>
            <a:r>
              <a:rPr lang="en-US" sz="2400" b="1" dirty="0"/>
              <a:t>electric potential and is measured in Volts (V) using a Voltmeter.</a:t>
            </a:r>
          </a:p>
        </p:txBody>
      </p:sp>
      <p:pic>
        <p:nvPicPr>
          <p:cNvPr id="1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8" y="2362201"/>
            <a:ext cx="3523681" cy="374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79336" y="6133844"/>
            <a:ext cx="2310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Figure 3.1 detail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175E0F9B-7555-470F-A868-2A46896A4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00400" y="6675120"/>
            <a:ext cx="2743200" cy="182880"/>
          </a:xfrm>
        </p:spPr>
        <p:txBody>
          <a:bodyPr/>
          <a:lstStyle/>
          <a:p>
            <a:pPr>
              <a:defRPr/>
            </a:pPr>
            <a:r>
              <a:rPr lang="en-US" sz="9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2019 MDARC Technician License Course</a:t>
            </a:r>
          </a:p>
        </p:txBody>
      </p:sp>
    </p:spTree>
    <p:extLst>
      <p:ext uri="{BB962C8B-B14F-4D97-AF65-F5344CB8AC3E}">
        <p14:creationId xmlns:p14="http://schemas.microsoft.com/office/powerpoint/2010/main" val="255519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mpetition">
  <a:themeElements>
    <a:clrScheme name="Competition 1">
      <a:dk1>
        <a:srgbClr val="000066"/>
      </a:dk1>
      <a:lt1>
        <a:srgbClr val="FFFFFF"/>
      </a:lt1>
      <a:dk2>
        <a:srgbClr val="000066"/>
      </a:dk2>
      <a:lt2>
        <a:srgbClr val="5C1F00"/>
      </a:lt2>
      <a:accent1>
        <a:srgbClr val="FF1515"/>
      </a:accent1>
      <a:accent2>
        <a:srgbClr val="381AEA"/>
      </a:accent2>
      <a:accent3>
        <a:srgbClr val="FFFFFF"/>
      </a:accent3>
      <a:accent4>
        <a:srgbClr val="000056"/>
      </a:accent4>
      <a:accent5>
        <a:srgbClr val="FFAAAA"/>
      </a:accent5>
      <a:accent6>
        <a:srgbClr val="3216D4"/>
      </a:accent6>
      <a:hlink>
        <a:srgbClr val="FFFFFF"/>
      </a:hlink>
      <a:folHlink>
        <a:srgbClr val="000000"/>
      </a:folHlink>
    </a:clrScheme>
    <a:fontScheme name="Competition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Competition 1">
        <a:dk1>
          <a:srgbClr val="000066"/>
        </a:dk1>
        <a:lt1>
          <a:srgbClr val="FFFFFF"/>
        </a:lt1>
        <a:dk2>
          <a:srgbClr val="000066"/>
        </a:dk2>
        <a:lt2>
          <a:srgbClr val="5C1F00"/>
        </a:lt2>
        <a:accent1>
          <a:srgbClr val="FF1515"/>
        </a:accent1>
        <a:accent2>
          <a:srgbClr val="381AEA"/>
        </a:accent2>
        <a:accent3>
          <a:srgbClr val="FFFFFF"/>
        </a:accent3>
        <a:accent4>
          <a:srgbClr val="000056"/>
        </a:accent4>
        <a:accent5>
          <a:srgbClr val="FFAAAA"/>
        </a:accent5>
        <a:accent6>
          <a:srgbClr val="3216D4"/>
        </a:accent6>
        <a:hlink>
          <a:srgbClr val="FFFFFF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ompetition">
  <a:themeElements>
    <a:clrScheme name="Competition 1">
      <a:dk1>
        <a:srgbClr val="000066"/>
      </a:dk1>
      <a:lt1>
        <a:srgbClr val="FFFFFF"/>
      </a:lt1>
      <a:dk2>
        <a:srgbClr val="000066"/>
      </a:dk2>
      <a:lt2>
        <a:srgbClr val="5C1F00"/>
      </a:lt2>
      <a:accent1>
        <a:srgbClr val="FF1515"/>
      </a:accent1>
      <a:accent2>
        <a:srgbClr val="381AEA"/>
      </a:accent2>
      <a:accent3>
        <a:srgbClr val="FFFFFF"/>
      </a:accent3>
      <a:accent4>
        <a:srgbClr val="000056"/>
      </a:accent4>
      <a:accent5>
        <a:srgbClr val="FFAAAA"/>
      </a:accent5>
      <a:accent6>
        <a:srgbClr val="3216D4"/>
      </a:accent6>
      <a:hlink>
        <a:srgbClr val="FFFFFF"/>
      </a:hlink>
      <a:folHlink>
        <a:srgbClr val="000000"/>
      </a:folHlink>
    </a:clrScheme>
    <a:fontScheme name="Competition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Competition 1">
        <a:dk1>
          <a:srgbClr val="000066"/>
        </a:dk1>
        <a:lt1>
          <a:srgbClr val="FFFFFF"/>
        </a:lt1>
        <a:dk2>
          <a:srgbClr val="000066"/>
        </a:dk2>
        <a:lt2>
          <a:srgbClr val="5C1F00"/>
        </a:lt2>
        <a:accent1>
          <a:srgbClr val="FF1515"/>
        </a:accent1>
        <a:accent2>
          <a:srgbClr val="381AEA"/>
        </a:accent2>
        <a:accent3>
          <a:srgbClr val="FFFFFF"/>
        </a:accent3>
        <a:accent4>
          <a:srgbClr val="000056"/>
        </a:accent4>
        <a:accent5>
          <a:srgbClr val="FFAAAA"/>
        </a:accent5>
        <a:accent6>
          <a:srgbClr val="3216D4"/>
        </a:accent6>
        <a:hlink>
          <a:srgbClr val="FFFFFF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3169</TotalTime>
  <Words>2860</Words>
  <Application>Microsoft Office PowerPoint</Application>
  <PresentationFormat>On-screen Show (4:3)</PresentationFormat>
  <Paragraphs>458</Paragraphs>
  <Slides>58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Calibri</vt:lpstr>
      <vt:lpstr>Helvetica Light</vt:lpstr>
      <vt:lpstr>Symbol</vt:lpstr>
      <vt:lpstr>Times New Roman</vt:lpstr>
      <vt:lpstr>Verdana</vt:lpstr>
      <vt:lpstr>Wingdings</vt:lpstr>
      <vt:lpstr>Office Theme</vt:lpstr>
      <vt:lpstr>Competition</vt:lpstr>
      <vt:lpstr>1_Competition</vt:lpstr>
      <vt:lpstr>Chapter 3</vt:lpstr>
      <vt:lpstr>Brief Review of Chapter 6  Exam Questions</vt:lpstr>
      <vt:lpstr>Brief Review of Chapter 6  Exam Questions</vt:lpstr>
      <vt:lpstr>Brief Review of Chapter 6  Exam Questions</vt:lpstr>
      <vt:lpstr>Brief Review of Chapter 6  Exam Questions</vt:lpstr>
      <vt:lpstr>Chapter 3 Electricity,  Components, and Circuits</vt:lpstr>
      <vt:lpstr>Chapter 3 3.1 Electricity</vt:lpstr>
      <vt:lpstr>Chapter 3 3.1 Electricity</vt:lpstr>
      <vt:lpstr>Chapter 3 3.1 Electricity</vt:lpstr>
      <vt:lpstr>Chapter 3 3.1 Electricity</vt:lpstr>
      <vt:lpstr>Chapter 3 3.1 Electricity</vt:lpstr>
      <vt:lpstr>Chapter 3 3.1 Electricity</vt:lpstr>
      <vt:lpstr>Chapter 3 3.1 Electricity</vt:lpstr>
      <vt:lpstr>Chapter 3 3.1 Electricity</vt:lpstr>
      <vt:lpstr>Chapter 3 3.1 Electricity</vt:lpstr>
      <vt:lpstr>Chapter 3 3.1 Electricity</vt:lpstr>
      <vt:lpstr>Chapter 3 3.1 Electricity</vt:lpstr>
      <vt:lpstr>Chapter 3 3.1 Electricity</vt:lpstr>
      <vt:lpstr>Chapter 3 3.1 Electricity</vt:lpstr>
      <vt:lpstr>Chapter 3 3.1 Electricity</vt:lpstr>
      <vt:lpstr>Chapter 3 3.1 Electricity</vt:lpstr>
      <vt:lpstr>Chapter 3 3.1 Electricity</vt:lpstr>
      <vt:lpstr>Chapter 3 3.1 Electricity</vt:lpstr>
      <vt:lpstr>Chapter 3 3.1 Electricity</vt:lpstr>
      <vt:lpstr>Chapter 3 3.1 Electricity</vt:lpstr>
      <vt:lpstr>Chapter 3 3.1 Electricity</vt:lpstr>
      <vt:lpstr>Chapter 3 3.1 Electricity</vt:lpstr>
      <vt:lpstr>Chapter 3 3.1 Electricity</vt:lpstr>
      <vt:lpstr>Chapter 3 3.2 Components and Units</vt:lpstr>
      <vt:lpstr>Chapter 3 3.2 Components and Units</vt:lpstr>
      <vt:lpstr>Chapter 3 3.2 Components and Units</vt:lpstr>
      <vt:lpstr>Chapter 3 3.2 Components and Units</vt:lpstr>
      <vt:lpstr>Chapter 3 3.2 Components and Units</vt:lpstr>
      <vt:lpstr>Chapter 3 3.2 Components and Units</vt:lpstr>
      <vt:lpstr>Chapter 3 3.2 Components and Units</vt:lpstr>
      <vt:lpstr>Chapter 3 3.2 Components and Units</vt:lpstr>
      <vt:lpstr>Chapter 3 3.2 Components and Units</vt:lpstr>
      <vt:lpstr>Chapter 3 3.2 Components and Units</vt:lpstr>
      <vt:lpstr>Chapter 3 3.2 Components and Units</vt:lpstr>
      <vt:lpstr>Chapter 3 3.2 Components and Units</vt:lpstr>
      <vt:lpstr>Chapter 3 3.2 Components and Units</vt:lpstr>
      <vt:lpstr>Chapter 3 3.2 Components and Units</vt:lpstr>
      <vt:lpstr>Chapter 3 3.2 Components and Units</vt:lpstr>
      <vt:lpstr>Chapter 3 3.2 Components and Units</vt:lpstr>
      <vt:lpstr>Chapter 3 3.2 Components and Units</vt:lpstr>
      <vt:lpstr>Chapter 3 3.2 Components and Units</vt:lpstr>
      <vt:lpstr>Chapter 3 3.2 Components and Units</vt:lpstr>
      <vt:lpstr>Chapter 3 3.2 Components and Units</vt:lpstr>
      <vt:lpstr>Chapter 3 3.2 Components and Units</vt:lpstr>
      <vt:lpstr>Chapter 3 3.2 Components and Units</vt:lpstr>
      <vt:lpstr>Chapter 3 3.3 Radio Circuits</vt:lpstr>
      <vt:lpstr>Chapter 3 3.3 Radio Circuits</vt:lpstr>
      <vt:lpstr>Chapter 3 3.3 Radio Circuits</vt:lpstr>
      <vt:lpstr>Chapter 3 3.3 Radio Circuits</vt:lpstr>
      <vt:lpstr>Chapter 3 3.3 Radio Circuits</vt:lpstr>
      <vt:lpstr>Chapter 3 3.3 Radio Circuits</vt:lpstr>
      <vt:lpstr>Class Session 5 Assignment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STEP CHANGE IN AN INDUCTOR</dc:title>
  <dc:creator>Glen Rickerd</dc:creator>
  <cp:lastModifiedBy>Larry Bradley</cp:lastModifiedBy>
  <cp:revision>324</cp:revision>
  <cp:lastPrinted>2014-06-26T19:45:45Z</cp:lastPrinted>
  <dcterms:created xsi:type="dcterms:W3CDTF">2014-06-23T23:54:51Z</dcterms:created>
  <dcterms:modified xsi:type="dcterms:W3CDTF">2019-03-07T02:01:15Z</dcterms:modified>
  <cp:contentStatus/>
</cp:coreProperties>
</file>